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9" r:id="rId5"/>
    <p:sldMasterId id="2147483681" r:id="rId6"/>
  </p:sldMasterIdLst>
  <p:notesMasterIdLst>
    <p:notesMasterId r:id="rId13"/>
  </p:notesMasterIdLst>
  <p:handoutMasterIdLst>
    <p:handoutMasterId r:id="rId14"/>
  </p:handoutMasterIdLst>
  <p:sldIdLst>
    <p:sldId id="278" r:id="rId7"/>
    <p:sldId id="279" r:id="rId8"/>
    <p:sldId id="280" r:id="rId9"/>
    <p:sldId id="281" r:id="rId10"/>
    <p:sldId id="282" r:id="rId11"/>
    <p:sldId id="28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32AB316-B782-5DC1-BA69-1522844EFC13}" name="Ming Xuan Chua" initials="MC" userId="S::z5159352@ad.unsw.edu.au::ea5f0c18-1341-43c3-92ed-9a7ea7c9636e" providerId="AD"/>
  <p188:author id="{8C970C47-C962-B8CA-946C-23C2CE9020FA}" name="Raghav Hariharan" initials="RH" userId="Raghav Hariharan"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43CBCC-A6A7-47CF-93E5-70A131FB5771}" v="10" dt="2022-06-19T10:50:17.204"/>
    <p1510:client id="{8BE970D9-BE8B-4ACB-B27D-1E1E208CC213}" v="8" dt="2022-06-19T10:52:33.540"/>
    <p1510:client id="{A41E5ECA-D02C-4F22-B797-D8695D804D45}" v="1914" dt="2022-03-08T23:45:47.364"/>
    <p1510:client id="{B90EE1C4-E1D6-7B58-EBA4-4A6D9E2E0068}" v="71" dt="2022-05-29T03:13:40.232"/>
    <p1510:client id="{CD3CDEE3-8BB7-419B-95CE-040422836FEB}" v="2" dt="2022-03-08T02:03:49.460"/>
    <p1510:client id="{FE57F679-66FD-4F27-A293-BB43675FBB33}" v="2" dt="2022-03-08T05:28:37.21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311" autoAdjust="0"/>
  </p:normalViewPr>
  <p:slideViewPr>
    <p:cSldViewPr snapToGrid="0">
      <p:cViewPr varScale="1">
        <p:scale>
          <a:sx n="48" d="100"/>
          <a:sy n="48" d="100"/>
        </p:scale>
        <p:origin x="72" y="139"/>
      </p:cViewPr>
      <p:guideLst/>
    </p:cSldViewPr>
  </p:slideViewPr>
  <p:notesTextViewPr>
    <p:cViewPr>
      <p:scale>
        <a:sx n="1" d="1"/>
        <a:sy n="1" d="1"/>
      </p:scale>
      <p:origin x="0" y="-29"/>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4.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ghav Hariharan" userId="S::z5162972@ad.unsw.edu.au::047bd1c5-7273-43d5-b084-bf3b112eaa1d" providerId="AD" clId="Web-{1443CBCC-A6A7-47CF-93E5-70A131FB5771}"/>
    <pc:docChg chg="modSld">
      <pc:chgData name="Raghav Hariharan" userId="S::z5162972@ad.unsw.edu.au::047bd1c5-7273-43d5-b084-bf3b112eaa1d" providerId="AD" clId="Web-{1443CBCC-A6A7-47CF-93E5-70A131FB5771}" dt="2022-06-19T10:50:15.954" v="5"/>
      <pc:docMkLst>
        <pc:docMk/>
      </pc:docMkLst>
      <pc:sldChg chg="modSp">
        <pc:chgData name="Raghav Hariharan" userId="S::z5162972@ad.unsw.edu.au::047bd1c5-7273-43d5-b084-bf3b112eaa1d" providerId="AD" clId="Web-{1443CBCC-A6A7-47CF-93E5-70A131FB5771}" dt="2022-06-19T10:50:05.407" v="2"/>
        <pc:sldMkLst>
          <pc:docMk/>
          <pc:sldMk cId="2424429905" sldId="307"/>
        </pc:sldMkLst>
        <pc:graphicFrameChg chg="mod modGraphic">
          <ac:chgData name="Raghav Hariharan" userId="S::z5162972@ad.unsw.edu.au::047bd1c5-7273-43d5-b084-bf3b112eaa1d" providerId="AD" clId="Web-{1443CBCC-A6A7-47CF-93E5-70A131FB5771}" dt="2022-06-19T10:50:05.407" v="2"/>
          <ac:graphicFrameMkLst>
            <pc:docMk/>
            <pc:sldMk cId="2424429905" sldId="307"/>
            <ac:graphicFrameMk id="7" creationId="{F131C432-8991-D5FD-D148-9DD4A9EC843B}"/>
          </ac:graphicFrameMkLst>
        </pc:graphicFrameChg>
      </pc:sldChg>
      <pc:sldChg chg="modSp">
        <pc:chgData name="Raghav Hariharan" userId="S::z5162972@ad.unsw.edu.au::047bd1c5-7273-43d5-b084-bf3b112eaa1d" providerId="AD" clId="Web-{1443CBCC-A6A7-47CF-93E5-70A131FB5771}" dt="2022-06-19T10:50:15.954" v="5"/>
        <pc:sldMkLst>
          <pc:docMk/>
          <pc:sldMk cId="3175242202" sldId="308"/>
        </pc:sldMkLst>
        <pc:graphicFrameChg chg="mod modGraphic">
          <ac:chgData name="Raghav Hariharan" userId="S::z5162972@ad.unsw.edu.au::047bd1c5-7273-43d5-b084-bf3b112eaa1d" providerId="AD" clId="Web-{1443CBCC-A6A7-47CF-93E5-70A131FB5771}" dt="2022-06-19T10:50:15.954" v="5"/>
          <ac:graphicFrameMkLst>
            <pc:docMk/>
            <pc:sldMk cId="3175242202" sldId="308"/>
            <ac:graphicFrameMk id="7" creationId="{F131C432-8991-D5FD-D148-9DD4A9EC843B}"/>
          </ac:graphicFrameMkLst>
        </pc:graphicFrameChg>
      </pc:sldChg>
    </pc:docChg>
  </pc:docChgLst>
  <pc:docChgLst>
    <pc:chgData name="Raghav Hariharan" userId="S::z5162972@ad.unsw.edu.au::047bd1c5-7273-43d5-b084-bf3b112eaa1d" providerId="AD" clId="Web-{8BE970D9-BE8B-4ACB-B27D-1E1E208CC213}"/>
    <pc:docChg chg="modSld">
      <pc:chgData name="Raghav Hariharan" userId="S::z5162972@ad.unsw.edu.au::047bd1c5-7273-43d5-b084-bf3b112eaa1d" providerId="AD" clId="Web-{8BE970D9-BE8B-4ACB-B27D-1E1E208CC213}" dt="2022-06-19T10:52:32.478" v="3"/>
      <pc:docMkLst>
        <pc:docMk/>
      </pc:docMkLst>
      <pc:sldChg chg="modSp">
        <pc:chgData name="Raghav Hariharan" userId="S::z5162972@ad.unsw.edu.au::047bd1c5-7273-43d5-b084-bf3b112eaa1d" providerId="AD" clId="Web-{8BE970D9-BE8B-4ACB-B27D-1E1E208CC213}" dt="2022-06-19T10:52:32.478" v="3"/>
        <pc:sldMkLst>
          <pc:docMk/>
          <pc:sldMk cId="2424429905" sldId="307"/>
        </pc:sldMkLst>
        <pc:graphicFrameChg chg="mod modGraphic">
          <ac:chgData name="Raghav Hariharan" userId="S::z5162972@ad.unsw.edu.au::047bd1c5-7273-43d5-b084-bf3b112eaa1d" providerId="AD" clId="Web-{8BE970D9-BE8B-4ACB-B27D-1E1E208CC213}" dt="2022-06-19T10:52:32.478" v="3"/>
          <ac:graphicFrameMkLst>
            <pc:docMk/>
            <pc:sldMk cId="2424429905" sldId="307"/>
            <ac:graphicFrameMk id="7" creationId="{F131C432-8991-D5FD-D148-9DD4A9EC843B}"/>
          </ac:graphicFrameMkLst>
        </pc:graphicFrameChg>
      </pc:sldChg>
      <pc:sldChg chg="modSp">
        <pc:chgData name="Raghav Hariharan" userId="S::z5162972@ad.unsw.edu.au::047bd1c5-7273-43d5-b084-bf3b112eaa1d" providerId="AD" clId="Web-{8BE970D9-BE8B-4ACB-B27D-1E1E208CC213}" dt="2022-06-19T10:52:29.009" v="1"/>
        <pc:sldMkLst>
          <pc:docMk/>
          <pc:sldMk cId="3175242202" sldId="308"/>
        </pc:sldMkLst>
        <pc:graphicFrameChg chg="mod modGraphic">
          <ac:chgData name="Raghav Hariharan" userId="S::z5162972@ad.unsw.edu.au::047bd1c5-7273-43d5-b084-bf3b112eaa1d" providerId="AD" clId="Web-{8BE970D9-BE8B-4ACB-B27D-1E1E208CC213}" dt="2022-06-19T10:52:29.009" v="1"/>
          <ac:graphicFrameMkLst>
            <pc:docMk/>
            <pc:sldMk cId="3175242202" sldId="308"/>
            <ac:graphicFrameMk id="7" creationId="{F131C432-8991-D5FD-D148-9DD4A9EC843B}"/>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425C8D-C5AF-9F4F-9E24-5C2DC72753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021E46C-AA4E-214A-A45C-A09C6AE0B0E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7442EA-0DF9-924B-8435-17D563E57ACA}" type="datetimeFigureOut">
              <a:rPr lang="en-US" smtClean="0"/>
              <a:t>7/25/2022</a:t>
            </a:fld>
            <a:endParaRPr lang="en-US"/>
          </a:p>
        </p:txBody>
      </p:sp>
      <p:sp>
        <p:nvSpPr>
          <p:cNvPr id="4" name="Footer Placeholder 3">
            <a:extLst>
              <a:ext uri="{FF2B5EF4-FFF2-40B4-BE49-F238E27FC236}">
                <a16:creationId xmlns:a16="http://schemas.microsoft.com/office/drawing/2014/main" id="{40AAFBB1-2BB3-DA46-A158-0722D5A3105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A7D7EA5-B09A-264C-ABF4-E27232AD2E1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321C2-EC5F-E04A-AFC0-A1F418A559B9}" type="slidenum">
              <a:rPr lang="en-US" smtClean="0"/>
              <a:t>‹#›</a:t>
            </a:fld>
            <a:endParaRPr lang="en-US"/>
          </a:p>
        </p:txBody>
      </p:sp>
    </p:spTree>
    <p:extLst>
      <p:ext uri="{BB962C8B-B14F-4D97-AF65-F5344CB8AC3E}">
        <p14:creationId xmlns:p14="http://schemas.microsoft.com/office/powerpoint/2010/main" val="1946381421"/>
      </p:ext>
    </p:extLst>
  </p:cSld>
  <p:clrMap bg1="lt1" tx1="dk1" bg2="lt2" tx2="dk2" accent1="accent1" accent2="accent2" accent3="accent3" accent4="accent4" accent5="accent5" accent6="accent6" hlink="hlink" folHlink="folHlink"/>
</p:handoutMaster>
</file>

<file path=ppt/media/image2.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C955B6-3D2D-2944-B7F4-FE074C92CB41}" type="datetimeFigureOut">
              <a:rPr lang="en-US" smtClean="0"/>
              <a:t>7/25/2022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46ACD0-BE8A-3D4B-8E89-B0E6ACFF594E}" type="slidenum">
              <a:rPr lang="en-US" smtClean="0"/>
              <a:t>‹#›</a:t>
            </a:fld>
            <a:endParaRPr lang="en-US"/>
          </a:p>
        </p:txBody>
      </p:sp>
    </p:spTree>
    <p:extLst>
      <p:ext uri="{BB962C8B-B14F-4D97-AF65-F5344CB8AC3E}">
        <p14:creationId xmlns:p14="http://schemas.microsoft.com/office/powerpoint/2010/main" val="3859273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A lot of the most important content has been covered by the lecture. Especially the formulas. The formulas are very complicated and will require time to go through. So, refer students to watch the lecture and have a go at attempting the lab task in particular. </a:t>
            </a:r>
          </a:p>
          <a:p>
            <a:pPr marL="342900" lvl="0" indent="-342900">
              <a:lnSpc>
                <a:spcPct val="107000"/>
              </a:lnSpc>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Solutions will be released next week for it. </a:t>
            </a:r>
          </a:p>
          <a:p>
            <a:pPr marL="342900" lvl="0" indent="-342900">
              <a:lnSpc>
                <a:spcPct val="107000"/>
              </a:lnSpc>
              <a:spcAft>
                <a:spcPts val="800"/>
              </a:spcAft>
              <a:buFont typeface="Symbol" panose="05050102010706020507" pitchFamily="18" charset="2"/>
              <a:buChar char=""/>
            </a:pPr>
            <a:r>
              <a:rPr lang="en-AU" sz="1800">
                <a:effectLst/>
                <a:latin typeface="Calibri" panose="020F0502020204030204" pitchFamily="34" charset="0"/>
                <a:ea typeface="Calibri" panose="020F0502020204030204" pitchFamily="34" charset="0"/>
                <a:cs typeface="Times New Roman" panose="02020603050405020304" pitchFamily="18" charset="0"/>
              </a:rPr>
              <a:t>There may be a question similar to it in quiz 2 next Friday.</a:t>
            </a:r>
          </a:p>
          <a:p>
            <a:endParaRPr lang="en-AU"/>
          </a:p>
        </p:txBody>
      </p:sp>
      <p:sp>
        <p:nvSpPr>
          <p:cNvPr id="4" name="Slide Number Placeholder 3"/>
          <p:cNvSpPr>
            <a:spLocks noGrp="1"/>
          </p:cNvSpPr>
          <p:nvPr>
            <p:ph type="sldNum" sz="quarter" idx="5"/>
          </p:nvPr>
        </p:nvSpPr>
        <p:spPr/>
        <p:txBody>
          <a:bodyPr/>
          <a:lstStyle/>
          <a:p>
            <a:fld id="{6246ACD0-BE8A-3D4B-8E89-B0E6ACFF594E}" type="slidenum">
              <a:rPr lang="en-US" smtClean="0"/>
              <a:t>1</a:t>
            </a:fld>
            <a:endParaRPr lang="en-US"/>
          </a:p>
        </p:txBody>
      </p:sp>
    </p:spTree>
    <p:extLst>
      <p:ext uri="{BB962C8B-B14F-4D97-AF65-F5344CB8AC3E}">
        <p14:creationId xmlns:p14="http://schemas.microsoft.com/office/powerpoint/2010/main" val="28619569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AU" sz="1100" dirty="0">
                <a:effectLst/>
                <a:latin typeface="Calibri" panose="020F0502020204030204" pitchFamily="34" charset="0"/>
                <a:ea typeface="Calibri" panose="020F0502020204030204" pitchFamily="34" charset="0"/>
                <a:cs typeface="Times New Roman" panose="02020603050405020304" pitchFamily="18" charset="0"/>
              </a:rPr>
              <a:t>We know how to calculate the pose given joint positions</a:t>
            </a:r>
          </a:p>
          <a:p>
            <a:pPr marL="342900" lvl="0" indent="-342900">
              <a:lnSpc>
                <a:spcPct val="107000"/>
              </a:lnSpc>
              <a:buFont typeface="Symbol" panose="05050102010706020507" pitchFamily="18" charset="2"/>
              <a:buChar char=""/>
            </a:pPr>
            <a:r>
              <a:rPr lang="en-AU" sz="1100" dirty="0">
                <a:effectLst/>
                <a:latin typeface="Calibri" panose="020F0502020204030204" pitchFamily="34" charset="0"/>
                <a:ea typeface="Calibri" panose="020F0502020204030204" pitchFamily="34" charset="0"/>
                <a:cs typeface="Times New Roman" panose="02020603050405020304" pitchFamily="18" charset="0"/>
              </a:rPr>
              <a:t>We know how to calculate the joint positions given a pose</a:t>
            </a:r>
          </a:p>
          <a:p>
            <a:pPr marL="742950" lvl="1" indent="-285750">
              <a:lnSpc>
                <a:spcPct val="107000"/>
              </a:lnSpc>
              <a:buFont typeface="Courier New" panose="02070309020205020404" pitchFamily="49" charset="0"/>
              <a:buChar char="o"/>
            </a:pPr>
            <a:r>
              <a:rPr lang="en-AU" sz="1100" dirty="0">
                <a:effectLst/>
                <a:latin typeface="Calibri" panose="020F0502020204030204" pitchFamily="34" charset="0"/>
                <a:ea typeface="Calibri" panose="020F0502020204030204" pitchFamily="34" charset="0"/>
                <a:cs typeface="Times New Roman" panose="02020603050405020304" pitchFamily="18" charset="0"/>
              </a:rPr>
              <a:t>But this is still very hard. Do able for simple for the simple example presented in the lectures</a:t>
            </a:r>
          </a:p>
          <a:p>
            <a:pPr marL="342900" lvl="0" indent="-342900">
              <a:lnSpc>
                <a:spcPct val="107000"/>
              </a:lnSpc>
              <a:spcAft>
                <a:spcPts val="800"/>
              </a:spcAft>
              <a:buFont typeface="Symbol" panose="05050102010706020507" pitchFamily="18" charset="2"/>
              <a:buChar char=""/>
            </a:pPr>
            <a:r>
              <a:rPr lang="en-AU" sz="1100" dirty="0">
                <a:effectLst/>
                <a:latin typeface="Calibri" panose="020F0502020204030204" pitchFamily="34" charset="0"/>
                <a:ea typeface="Calibri" panose="020F0502020204030204" pitchFamily="34" charset="0"/>
                <a:cs typeface="Times New Roman" panose="02020603050405020304" pitchFamily="18" charset="0"/>
              </a:rPr>
              <a:t>The next step is figuring out how to actually control the physical motor or rotational actuator to make it reach the desired joint positions</a:t>
            </a:r>
          </a:p>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2</a:t>
            </a:fld>
            <a:endParaRPr lang="en-US"/>
          </a:p>
        </p:txBody>
      </p:sp>
    </p:spTree>
    <p:extLst>
      <p:ext uri="{BB962C8B-B14F-4D97-AF65-F5344CB8AC3E}">
        <p14:creationId xmlns:p14="http://schemas.microsoft.com/office/powerpoint/2010/main" val="2221230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AU" sz="1100" dirty="0">
                <a:effectLst/>
                <a:latin typeface="Calibri" panose="020F0502020204030204" pitchFamily="34" charset="0"/>
                <a:ea typeface="Calibri" panose="020F0502020204030204" pitchFamily="34" charset="0"/>
                <a:cs typeface="Times New Roman" panose="02020603050405020304" pitchFamily="18" charset="0"/>
              </a:rPr>
              <a:t>Robots are controller by actuators and there are different types</a:t>
            </a:r>
          </a:p>
          <a:p>
            <a:pPr marL="742950" lvl="1" indent="-285750">
              <a:lnSpc>
                <a:spcPct val="107000"/>
              </a:lnSpc>
              <a:buFont typeface="Courier New" panose="02070309020205020404" pitchFamily="49" charset="0"/>
              <a:buChar char="o"/>
            </a:pPr>
            <a:r>
              <a:rPr lang="en-AU" sz="1100" dirty="0">
                <a:effectLst/>
                <a:latin typeface="Calibri" panose="020F0502020204030204" pitchFamily="34" charset="0"/>
                <a:ea typeface="Calibri" panose="020F0502020204030204" pitchFamily="34" charset="0"/>
                <a:cs typeface="Times New Roman" panose="02020603050405020304" pitchFamily="18" charset="0"/>
              </a:rPr>
              <a:t>Hydraulic </a:t>
            </a:r>
          </a:p>
          <a:p>
            <a:pPr marL="742950" lvl="1" indent="-285750">
              <a:lnSpc>
                <a:spcPct val="107000"/>
              </a:lnSpc>
              <a:buFont typeface="Courier New" panose="02070309020205020404" pitchFamily="49" charset="0"/>
              <a:buChar char="o"/>
            </a:pPr>
            <a:r>
              <a:rPr lang="en-AU" sz="1100" dirty="0">
                <a:effectLst/>
                <a:latin typeface="Calibri" panose="020F0502020204030204" pitchFamily="34" charset="0"/>
                <a:ea typeface="Calibri" panose="020F0502020204030204" pitchFamily="34" charset="0"/>
                <a:cs typeface="Times New Roman" panose="02020603050405020304" pitchFamily="18" charset="0"/>
              </a:rPr>
              <a:t>Pneumatic</a:t>
            </a:r>
          </a:p>
          <a:p>
            <a:pPr marL="742950" lvl="1" indent="-285750">
              <a:lnSpc>
                <a:spcPct val="107000"/>
              </a:lnSpc>
              <a:buFont typeface="Courier New" panose="02070309020205020404" pitchFamily="49" charset="0"/>
              <a:buChar char="o"/>
            </a:pPr>
            <a:r>
              <a:rPr lang="en-AU" sz="1100" dirty="0">
                <a:effectLst/>
                <a:latin typeface="Calibri" panose="020F0502020204030204" pitchFamily="34" charset="0"/>
                <a:ea typeface="Calibri" panose="020F0502020204030204" pitchFamily="34" charset="0"/>
                <a:cs typeface="Times New Roman" panose="02020603050405020304" pitchFamily="18" charset="0"/>
              </a:rPr>
              <a:t>Electric</a:t>
            </a:r>
          </a:p>
          <a:p>
            <a:pPr marL="342900" lvl="0" indent="-342900">
              <a:lnSpc>
                <a:spcPct val="107000"/>
              </a:lnSpc>
              <a:buFont typeface="Symbol" panose="05050102010706020507" pitchFamily="18" charset="2"/>
              <a:buChar char=""/>
            </a:pPr>
            <a:r>
              <a:rPr lang="en-AU" sz="1100" dirty="0">
                <a:effectLst/>
                <a:latin typeface="Calibri" panose="020F0502020204030204" pitchFamily="34" charset="0"/>
                <a:ea typeface="Calibri" panose="020F0502020204030204" pitchFamily="34" charset="0"/>
                <a:cs typeface="Times New Roman" panose="02020603050405020304" pitchFamily="18" charset="0"/>
              </a:rPr>
              <a:t>Actuators can be linear or rotational. </a:t>
            </a:r>
          </a:p>
          <a:p>
            <a:pPr marL="342900" lvl="0" indent="-342900">
              <a:lnSpc>
                <a:spcPct val="107000"/>
              </a:lnSpc>
              <a:buFont typeface="Symbol" panose="05050102010706020507" pitchFamily="18" charset="2"/>
              <a:buChar char=""/>
            </a:pPr>
            <a:r>
              <a:rPr lang="en-AU" sz="1100" dirty="0">
                <a:effectLst/>
                <a:latin typeface="Calibri" panose="020F0502020204030204" pitchFamily="34" charset="0"/>
                <a:ea typeface="Calibri" panose="020F0502020204030204" pitchFamily="34" charset="0"/>
                <a:cs typeface="Times New Roman" panose="02020603050405020304" pitchFamily="18" charset="0"/>
              </a:rPr>
              <a:t>The ur5e is consisted of electric rotary actuators, which</a:t>
            </a:r>
          </a:p>
          <a:p>
            <a:pPr marL="742950" lvl="1" indent="-285750">
              <a:lnSpc>
                <a:spcPct val="107000"/>
              </a:lnSpc>
              <a:buFont typeface="Courier New" panose="02070309020205020404" pitchFamily="49" charset="0"/>
              <a:buChar char="o"/>
            </a:pPr>
            <a:r>
              <a:rPr lang="en-AU" sz="1100" dirty="0">
                <a:effectLst/>
                <a:latin typeface="Calibri" panose="020F0502020204030204" pitchFamily="34" charset="0"/>
                <a:ea typeface="Calibri" panose="020F0502020204030204" pitchFamily="34" charset="0"/>
                <a:cs typeface="Times New Roman" panose="02020603050405020304" pitchFamily="18" charset="0"/>
              </a:rPr>
              <a:t>Converts an input electric current to output torque or</a:t>
            </a:r>
          </a:p>
          <a:p>
            <a:pPr marL="742950" lvl="1" indent="-285750">
              <a:lnSpc>
                <a:spcPct val="107000"/>
              </a:lnSpc>
              <a:spcAft>
                <a:spcPts val="800"/>
              </a:spcAft>
              <a:buFont typeface="Courier New" panose="02070309020205020404" pitchFamily="49" charset="0"/>
              <a:buChar char="o"/>
            </a:pPr>
            <a:r>
              <a:rPr lang="en-AU" sz="1100" dirty="0">
                <a:effectLst/>
                <a:latin typeface="Calibri" panose="020F0502020204030204" pitchFamily="34" charset="0"/>
                <a:ea typeface="Calibri" panose="020F0502020204030204" pitchFamily="34" charset="0"/>
                <a:cs typeface="Times New Roman" panose="02020603050405020304" pitchFamily="18" charset="0"/>
              </a:rPr>
              <a:t>Voltage to output rotational velocity. However, you want to look at it</a:t>
            </a:r>
          </a:p>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3</a:t>
            </a:fld>
            <a:endParaRPr lang="en-US"/>
          </a:p>
        </p:txBody>
      </p:sp>
    </p:spTree>
    <p:extLst>
      <p:ext uri="{BB962C8B-B14F-4D97-AF65-F5344CB8AC3E}">
        <p14:creationId xmlns:p14="http://schemas.microsoft.com/office/powerpoint/2010/main" val="22596266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diagram shows a very </a:t>
            </a:r>
            <a:r>
              <a:rPr lang="en-AU" dirty="0" err="1"/>
              <a:t>very</a:t>
            </a:r>
            <a:r>
              <a:rPr lang="en-AU" dirty="0"/>
              <a:t> simplified version of the fundamentals of how robot joint control works. We input the desired joint angle and then the joint angle control algorithm handles the rest. It sends PWM signals to the actuator to rotate it. We also have a position sensor which provides us with feedback of the actual joint position of the actuator.</a:t>
            </a:r>
          </a:p>
          <a:p>
            <a:endParaRPr lang="en-AU" dirty="0"/>
          </a:p>
          <a:p>
            <a:r>
              <a:rPr lang="en-AU" dirty="0"/>
              <a:t>The position sensor is very important as this is what is used to create the control algorithms. For example a PID. </a:t>
            </a:r>
          </a:p>
        </p:txBody>
      </p:sp>
      <p:sp>
        <p:nvSpPr>
          <p:cNvPr id="4" name="Slide Number Placeholder 3"/>
          <p:cNvSpPr>
            <a:spLocks noGrp="1"/>
          </p:cNvSpPr>
          <p:nvPr>
            <p:ph type="sldNum" sz="quarter" idx="5"/>
          </p:nvPr>
        </p:nvSpPr>
        <p:spPr/>
        <p:txBody>
          <a:bodyPr/>
          <a:lstStyle/>
          <a:p>
            <a:fld id="{6246ACD0-BE8A-3D4B-8E89-B0E6ACFF594E}" type="slidenum">
              <a:rPr lang="en-US" smtClean="0"/>
              <a:t>4</a:t>
            </a:fld>
            <a:endParaRPr lang="en-US"/>
          </a:p>
        </p:txBody>
      </p:sp>
    </p:spTree>
    <p:extLst>
      <p:ext uri="{BB962C8B-B14F-4D97-AF65-F5344CB8AC3E}">
        <p14:creationId xmlns:p14="http://schemas.microsoft.com/office/powerpoint/2010/main" val="2056224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So how do we figure out what electrical signals to send to it?</a:t>
            </a:r>
          </a:p>
          <a:p>
            <a:pPr marL="342900" lvl="0" indent="-342900">
              <a:lnSpc>
                <a:spcPct val="107000"/>
              </a:lnSpc>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Well first we need to figure out what torque to send to it, and then use that to figure out the electrical signals required!</a:t>
            </a:r>
          </a:p>
          <a:p>
            <a:pPr marL="342900" lvl="0" indent="-342900">
              <a:lnSpc>
                <a:spcPct val="107000"/>
              </a:lnSpc>
              <a:spcAft>
                <a:spcPts val="800"/>
              </a:spcAft>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diagram is heavily simplified. We have things like gravity and the Coriolis force acting on the robot. </a:t>
            </a:r>
          </a:p>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5</a:t>
            </a:fld>
            <a:endParaRPr lang="en-US"/>
          </a:p>
        </p:txBody>
      </p:sp>
    </p:spTree>
    <p:extLst>
      <p:ext uri="{BB962C8B-B14F-4D97-AF65-F5344CB8AC3E}">
        <p14:creationId xmlns:p14="http://schemas.microsoft.com/office/powerpoint/2010/main" val="24254273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You can see that the fundamental equation for torques is this. </a:t>
            </a:r>
          </a:p>
          <a:p>
            <a:pPr marL="342900" lvl="0" indent="-342900">
              <a:lnSpc>
                <a:spcPct val="107000"/>
              </a:lnSpc>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mass and inertia of the robotic arm</a:t>
            </a:r>
          </a:p>
          <a:p>
            <a:pPr marL="342900" lvl="0" indent="-342900">
              <a:lnSpc>
                <a:spcPct val="107000"/>
              </a:lnSpc>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Coriolis effect is the gyroscopic forces that we need to consider on a joint due to the rotation of other robot joints.</a:t>
            </a:r>
          </a:p>
          <a:p>
            <a:pPr marL="342900" lvl="0" indent="-342900">
              <a:lnSpc>
                <a:spcPct val="107000"/>
              </a:lnSpc>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Gravity</a:t>
            </a:r>
          </a:p>
          <a:p>
            <a:pPr marL="342900" lvl="0" indent="-342900">
              <a:lnSpc>
                <a:spcPct val="107000"/>
              </a:lnSpc>
              <a:spcAft>
                <a:spcPts val="800"/>
              </a:spcAft>
              <a:buFont typeface="Symbol" panose="05050102010706020507" pitchFamily="18" charset="2"/>
              <a:buChar char=""/>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lecture slides go through a very good job at explaining the necessary formulas.</a:t>
            </a:r>
          </a:p>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6</a:t>
            </a:fld>
            <a:endParaRPr lang="en-US"/>
          </a:p>
        </p:txBody>
      </p:sp>
    </p:spTree>
    <p:extLst>
      <p:ext uri="{BB962C8B-B14F-4D97-AF65-F5344CB8AC3E}">
        <p14:creationId xmlns:p14="http://schemas.microsoft.com/office/powerpoint/2010/main" val="34573407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52D8F1-025F-1B45-BD8A-D1664CE56EAC}"/>
              </a:ext>
            </a:extLst>
          </p:cNvPr>
          <p:cNvPicPr>
            <a:picLocks noChangeAspect="1"/>
          </p:cNvPicPr>
          <p:nvPr userDrawn="1"/>
        </p:nvPicPr>
        <p:blipFill>
          <a:blip r:embed="rId2"/>
          <a:stretch>
            <a:fillRect/>
          </a:stretch>
        </p:blipFill>
        <p:spPr>
          <a:xfrm>
            <a:off x="2273346" y="-446589"/>
            <a:ext cx="7124888" cy="7674796"/>
          </a:xfrm>
          <a:prstGeom prst="rect">
            <a:avLst/>
          </a:prstGeom>
        </p:spPr>
      </p:pic>
      <p:sp>
        <p:nvSpPr>
          <p:cNvPr id="8" name="Rectangle 7">
            <a:extLst>
              <a:ext uri="{FF2B5EF4-FFF2-40B4-BE49-F238E27FC236}">
                <a16:creationId xmlns:a16="http://schemas.microsoft.com/office/drawing/2014/main" id="{CE976E31-1EA1-274A-A1AD-5915E61D3EEC}"/>
              </a:ext>
            </a:extLst>
          </p:cNvPr>
          <p:cNvSpPr/>
          <p:nvPr userDrawn="1"/>
        </p:nvSpPr>
        <p:spPr>
          <a:xfrm>
            <a:off x="10010233" y="0"/>
            <a:ext cx="2183586"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UNSW Sydney Logo">
            <a:extLst>
              <a:ext uri="{FF2B5EF4-FFF2-40B4-BE49-F238E27FC236}">
                <a16:creationId xmlns:a16="http://schemas.microsoft.com/office/drawing/2014/main" id="{F0BF8575-4955-BC4A-80DE-4BF637C59C7B}"/>
              </a:ext>
            </a:extLst>
          </p:cNvPr>
          <p:cNvPicPr>
            <a:picLocks noChangeAspect="1"/>
          </p:cNvPicPr>
          <p:nvPr userDrawn="1"/>
        </p:nvPicPr>
        <p:blipFill>
          <a:blip r:embed="rId3"/>
          <a:srcRect/>
          <a:stretch/>
        </p:blipFill>
        <p:spPr>
          <a:xfrm>
            <a:off x="10593240" y="522000"/>
            <a:ext cx="1188000" cy="1240241"/>
          </a:xfrm>
          <a:prstGeom prst="rect">
            <a:avLst/>
          </a:prstGeom>
        </p:spPr>
      </p:pic>
      <p:sp>
        <p:nvSpPr>
          <p:cNvPr id="10" name="Title Placeholder 1">
            <a:extLst>
              <a:ext uri="{FF2B5EF4-FFF2-40B4-BE49-F238E27FC236}">
                <a16:creationId xmlns:a16="http://schemas.microsoft.com/office/drawing/2014/main" id="{86AF8517-E0F0-4998-8AA8-25A0DD8EF33A}"/>
              </a:ext>
            </a:extLst>
          </p:cNvPr>
          <p:cNvSpPr>
            <a:spLocks noGrp="1"/>
          </p:cNvSpPr>
          <p:nvPr>
            <p:ph type="title"/>
          </p:nvPr>
        </p:nvSpPr>
        <p:spPr>
          <a:xfrm>
            <a:off x="410400" y="345600"/>
            <a:ext cx="7858800" cy="3477600"/>
          </a:xfrm>
          <a:prstGeom prst="rect">
            <a:avLst/>
          </a:prstGeom>
        </p:spPr>
        <p:txBody>
          <a:bodyPr vert="horz" lIns="91440" tIns="45720" rIns="91440" bIns="45720" rtlCol="0" anchor="t" anchorCtr="0">
            <a:noAutofit/>
          </a:bodyPr>
          <a:lstStyle/>
          <a:p>
            <a:r>
              <a:rPr lang="en-US"/>
              <a:t>Click to edit Master title style</a:t>
            </a:r>
          </a:p>
        </p:txBody>
      </p:sp>
      <p:sp>
        <p:nvSpPr>
          <p:cNvPr id="11" name="Text Placeholder 2">
            <a:extLst>
              <a:ext uri="{FF2B5EF4-FFF2-40B4-BE49-F238E27FC236}">
                <a16:creationId xmlns:a16="http://schemas.microsoft.com/office/drawing/2014/main" id="{D34C583A-86D7-4AD9-912C-AA86DC354559}"/>
              </a:ext>
            </a:extLst>
          </p:cNvPr>
          <p:cNvSpPr>
            <a:spLocks noGrp="1"/>
          </p:cNvSpPr>
          <p:nvPr>
            <p:ph idx="1" hasCustomPrompt="1"/>
          </p:nvPr>
        </p:nvSpPr>
        <p:spPr>
          <a:xfrm>
            <a:off x="410400" y="6289200"/>
            <a:ext cx="4730400" cy="370800"/>
          </a:xfrm>
          <a:prstGeom prst="rect">
            <a:avLst/>
          </a:prstGeom>
        </p:spPr>
        <p:txBody>
          <a:bodyPr vert="horz" lIns="91440" tIns="45720" rIns="91440" bIns="45720" rtlCol="0">
            <a:normAutofit/>
          </a:bodyPr>
          <a:lstStyle/>
          <a:p>
            <a:pPr lvl="0"/>
            <a:r>
              <a:rPr lang="en-GB"/>
              <a:t>Secondary details go here</a:t>
            </a:r>
          </a:p>
        </p:txBody>
      </p:sp>
    </p:spTree>
    <p:extLst>
      <p:ext uri="{BB962C8B-B14F-4D97-AF65-F5344CB8AC3E}">
        <p14:creationId xmlns:p14="http://schemas.microsoft.com/office/powerpoint/2010/main" val="3319605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7D6A8-8593-4C21-938E-8349B6D2FBE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F9A56A4-BCFE-444A-B799-3003156ECF65}"/>
              </a:ext>
            </a:extLst>
          </p:cNvPr>
          <p:cNvSpPr>
            <a:spLocks noGrp="1"/>
          </p:cNvSpPr>
          <p:nvPr>
            <p:ph type="dt" sz="half" idx="10"/>
          </p:nvPr>
        </p:nvSpPr>
        <p:spPr/>
        <p:txBody>
          <a:bodyPr/>
          <a:lstStyle/>
          <a:p>
            <a:fld id="{2A3090FF-0D07-44EF-BE91-92BA9AB775B9}" type="datetimeFigureOut">
              <a:rPr lang="en-AU" smtClean="0"/>
              <a:t>25/07/2022</a:t>
            </a:fld>
            <a:endParaRPr lang="en-AU"/>
          </a:p>
        </p:txBody>
      </p:sp>
      <p:sp>
        <p:nvSpPr>
          <p:cNvPr id="4" name="Footer Placeholder 3">
            <a:extLst>
              <a:ext uri="{FF2B5EF4-FFF2-40B4-BE49-F238E27FC236}">
                <a16:creationId xmlns:a16="http://schemas.microsoft.com/office/drawing/2014/main" id="{33661598-FDFF-4254-A4A3-B4A979362993}"/>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FF24BB6E-0C9C-4308-81D1-8B331EC18F2D}"/>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3781294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421E-C230-4985-A55F-249E4712D5D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F9B1106-1747-47C6-AD4D-1ED872037F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E6605EE-6C12-4B09-B328-5FC771964EB0}"/>
              </a:ext>
            </a:extLst>
          </p:cNvPr>
          <p:cNvSpPr>
            <a:spLocks noGrp="1"/>
          </p:cNvSpPr>
          <p:nvPr>
            <p:ph type="dt" sz="half" idx="10"/>
          </p:nvPr>
        </p:nvSpPr>
        <p:spPr/>
        <p:txBody>
          <a:bodyPr/>
          <a:lstStyle/>
          <a:p>
            <a:fld id="{2A3090FF-0D07-44EF-BE91-92BA9AB775B9}" type="datetimeFigureOut">
              <a:rPr lang="en-AU" smtClean="0"/>
              <a:t>25/07/2022</a:t>
            </a:fld>
            <a:endParaRPr lang="en-AU"/>
          </a:p>
        </p:txBody>
      </p:sp>
      <p:sp>
        <p:nvSpPr>
          <p:cNvPr id="5" name="Footer Placeholder 4">
            <a:extLst>
              <a:ext uri="{FF2B5EF4-FFF2-40B4-BE49-F238E27FC236}">
                <a16:creationId xmlns:a16="http://schemas.microsoft.com/office/drawing/2014/main" id="{39B7F1C5-E024-4AB0-B408-32F5C1A10AB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9489FD8-71FE-4137-8FE6-DC2A193CC355}"/>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1263216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85695-8E0F-403A-9CD7-62C032F7690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C05A9F9-AE68-4F94-9E5E-068EE37349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C93A7560-CAFD-4E61-95FB-BDA485201B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99DDD9F1-1A2C-48B2-B5C9-C73A7289C320}"/>
              </a:ext>
            </a:extLst>
          </p:cNvPr>
          <p:cNvSpPr>
            <a:spLocks noGrp="1"/>
          </p:cNvSpPr>
          <p:nvPr>
            <p:ph type="dt" sz="half" idx="10"/>
          </p:nvPr>
        </p:nvSpPr>
        <p:spPr/>
        <p:txBody>
          <a:bodyPr/>
          <a:lstStyle/>
          <a:p>
            <a:fld id="{2A3090FF-0D07-44EF-BE91-92BA9AB775B9}" type="datetimeFigureOut">
              <a:rPr lang="en-AU" smtClean="0"/>
              <a:t>25/07/2022</a:t>
            </a:fld>
            <a:endParaRPr lang="en-AU"/>
          </a:p>
        </p:txBody>
      </p:sp>
      <p:sp>
        <p:nvSpPr>
          <p:cNvPr id="6" name="Footer Placeholder 5">
            <a:extLst>
              <a:ext uri="{FF2B5EF4-FFF2-40B4-BE49-F238E27FC236}">
                <a16:creationId xmlns:a16="http://schemas.microsoft.com/office/drawing/2014/main" id="{6B3D520C-6BAD-40E9-A2B0-8BFA83635E1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604E87-51E9-4833-AA93-39FB9ED72B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13963237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C9467-6CA3-4111-A4AE-FFD0F459C1D4}"/>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CE09CDFA-8C89-4FC7-83CB-4B6BD3F030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C0D324-2CEE-48D7-AB8D-9EB56FF323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535C84E4-E747-422F-823D-ABB103E226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6CBDB2-558E-4410-815E-BC17CE86EE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BD73ABA-F022-4A2D-BC50-6EFA1A189B4A}"/>
              </a:ext>
            </a:extLst>
          </p:cNvPr>
          <p:cNvSpPr>
            <a:spLocks noGrp="1"/>
          </p:cNvSpPr>
          <p:nvPr>
            <p:ph type="dt" sz="half" idx="10"/>
          </p:nvPr>
        </p:nvSpPr>
        <p:spPr/>
        <p:txBody>
          <a:bodyPr/>
          <a:lstStyle/>
          <a:p>
            <a:fld id="{2A3090FF-0D07-44EF-BE91-92BA9AB775B9}" type="datetimeFigureOut">
              <a:rPr lang="en-AU" smtClean="0"/>
              <a:t>25/07/2022</a:t>
            </a:fld>
            <a:endParaRPr lang="en-AU"/>
          </a:p>
        </p:txBody>
      </p:sp>
      <p:sp>
        <p:nvSpPr>
          <p:cNvPr id="8" name="Footer Placeholder 7">
            <a:extLst>
              <a:ext uri="{FF2B5EF4-FFF2-40B4-BE49-F238E27FC236}">
                <a16:creationId xmlns:a16="http://schemas.microsoft.com/office/drawing/2014/main" id="{0119AFDB-C42E-463D-B00B-B7C3F2C195ED}"/>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3508F5CF-1000-4107-8B86-354403242C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37077420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7D6A8-8593-4C21-938E-8349B6D2FBE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F9A56A4-BCFE-444A-B799-3003156ECF65}"/>
              </a:ext>
            </a:extLst>
          </p:cNvPr>
          <p:cNvSpPr>
            <a:spLocks noGrp="1"/>
          </p:cNvSpPr>
          <p:nvPr>
            <p:ph type="dt" sz="half" idx="10"/>
          </p:nvPr>
        </p:nvSpPr>
        <p:spPr/>
        <p:txBody>
          <a:bodyPr/>
          <a:lstStyle/>
          <a:p>
            <a:fld id="{2A3090FF-0D07-44EF-BE91-92BA9AB775B9}" type="datetimeFigureOut">
              <a:rPr lang="en-AU" smtClean="0"/>
              <a:t>25/07/2022</a:t>
            </a:fld>
            <a:endParaRPr lang="en-AU"/>
          </a:p>
        </p:txBody>
      </p:sp>
      <p:sp>
        <p:nvSpPr>
          <p:cNvPr id="4" name="Footer Placeholder 3">
            <a:extLst>
              <a:ext uri="{FF2B5EF4-FFF2-40B4-BE49-F238E27FC236}">
                <a16:creationId xmlns:a16="http://schemas.microsoft.com/office/drawing/2014/main" id="{33661598-FDFF-4254-A4A3-B4A979362993}"/>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FF24BB6E-0C9C-4308-81D1-8B331EC18F2D}"/>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3997384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68177DF-154E-A742-8FEF-9A9493EABE44}"/>
              </a:ext>
            </a:extLst>
          </p:cNvPr>
          <p:cNvPicPr>
            <a:picLocks noChangeAspect="1"/>
          </p:cNvPicPr>
          <p:nvPr userDrawn="1"/>
        </p:nvPicPr>
        <p:blipFill>
          <a:blip r:embed="rId2"/>
          <a:stretch>
            <a:fillRect/>
          </a:stretch>
        </p:blipFill>
        <p:spPr>
          <a:xfrm rot="5635519">
            <a:off x="434031" y="-748389"/>
            <a:ext cx="7756149" cy="8354779"/>
          </a:xfrm>
          <a:prstGeom prst="rect">
            <a:avLst/>
          </a:prstGeom>
        </p:spPr>
      </p:pic>
      <p:sp>
        <p:nvSpPr>
          <p:cNvPr id="7" name="Rectangle 6">
            <a:extLst>
              <a:ext uri="{FF2B5EF4-FFF2-40B4-BE49-F238E27FC236}">
                <a16:creationId xmlns:a16="http://schemas.microsoft.com/office/drawing/2014/main" id="{8FBC9DD3-2081-9D4A-BCDD-FD7DDC635932}"/>
              </a:ext>
            </a:extLst>
          </p:cNvPr>
          <p:cNvSpPr/>
          <p:nvPr userDrawn="1"/>
        </p:nvSpPr>
        <p:spPr>
          <a:xfrm>
            <a:off x="10010233" y="0"/>
            <a:ext cx="2183586"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Placeholder 1">
            <a:extLst>
              <a:ext uri="{FF2B5EF4-FFF2-40B4-BE49-F238E27FC236}">
                <a16:creationId xmlns:a16="http://schemas.microsoft.com/office/drawing/2014/main" id="{C5886A02-1DE7-4D1F-812D-8E48DA31D9EE}"/>
              </a:ext>
            </a:extLst>
          </p:cNvPr>
          <p:cNvSpPr>
            <a:spLocks noGrp="1"/>
          </p:cNvSpPr>
          <p:nvPr>
            <p:ph type="title"/>
          </p:nvPr>
        </p:nvSpPr>
        <p:spPr>
          <a:xfrm>
            <a:off x="410400" y="345600"/>
            <a:ext cx="7858800" cy="3477600"/>
          </a:xfrm>
          <a:prstGeom prst="rect">
            <a:avLst/>
          </a:prstGeom>
        </p:spPr>
        <p:txBody>
          <a:bodyPr vert="horz" lIns="91440" tIns="45720" rIns="91440" bIns="45720" rtlCol="0" anchor="t" anchorCtr="0">
            <a:noAutofit/>
          </a:bodyPr>
          <a:lstStyle/>
          <a:p>
            <a:r>
              <a:rPr lang="en-US"/>
              <a:t>Click to edit Master title style</a:t>
            </a:r>
          </a:p>
        </p:txBody>
      </p:sp>
      <p:sp>
        <p:nvSpPr>
          <p:cNvPr id="9" name="Text Placeholder 2">
            <a:extLst>
              <a:ext uri="{FF2B5EF4-FFF2-40B4-BE49-F238E27FC236}">
                <a16:creationId xmlns:a16="http://schemas.microsoft.com/office/drawing/2014/main" id="{3BBAF8E8-6BD7-44A0-90FF-4167695E26AE}"/>
              </a:ext>
            </a:extLst>
          </p:cNvPr>
          <p:cNvSpPr>
            <a:spLocks noGrp="1"/>
          </p:cNvSpPr>
          <p:nvPr>
            <p:ph idx="1" hasCustomPrompt="1"/>
          </p:nvPr>
        </p:nvSpPr>
        <p:spPr>
          <a:xfrm>
            <a:off x="410400" y="6289200"/>
            <a:ext cx="4730400" cy="370800"/>
          </a:xfrm>
          <a:prstGeom prst="rect">
            <a:avLst/>
          </a:prstGeom>
        </p:spPr>
        <p:txBody>
          <a:bodyPr vert="horz" lIns="91440" tIns="45720" rIns="91440" bIns="45720" rtlCol="0">
            <a:normAutofit/>
          </a:bodyPr>
          <a:lstStyle/>
          <a:p>
            <a:pPr lvl="0"/>
            <a:r>
              <a:rPr lang="en-GB"/>
              <a:t>Secondary details go here</a:t>
            </a:r>
          </a:p>
        </p:txBody>
      </p:sp>
      <p:pic>
        <p:nvPicPr>
          <p:cNvPr id="2" name="Picture 1" descr="UNSW Sydney Logo">
            <a:extLst>
              <a:ext uri="{FF2B5EF4-FFF2-40B4-BE49-F238E27FC236}">
                <a16:creationId xmlns:a16="http://schemas.microsoft.com/office/drawing/2014/main" id="{16367954-2926-486A-95D7-D57A05D0A1ED}"/>
              </a:ext>
            </a:extLst>
          </p:cNvPr>
          <p:cNvPicPr>
            <a:picLocks noChangeAspect="1"/>
          </p:cNvPicPr>
          <p:nvPr userDrawn="1"/>
        </p:nvPicPr>
        <p:blipFill>
          <a:blip r:embed="rId3"/>
          <a:srcRect/>
          <a:stretch/>
        </p:blipFill>
        <p:spPr>
          <a:xfrm>
            <a:off x="10667151" y="5261593"/>
            <a:ext cx="1188000" cy="1240241"/>
          </a:xfrm>
          <a:prstGeom prst="rect">
            <a:avLst/>
          </a:prstGeom>
        </p:spPr>
      </p:pic>
    </p:spTree>
    <p:extLst>
      <p:ext uri="{BB962C8B-B14F-4D97-AF65-F5344CB8AC3E}">
        <p14:creationId xmlns:p14="http://schemas.microsoft.com/office/powerpoint/2010/main" val="31868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F9CB962-B705-314A-93E0-7EFEF584C6D7}"/>
              </a:ext>
            </a:extLst>
          </p:cNvPr>
          <p:cNvSpPr/>
          <p:nvPr userDrawn="1"/>
        </p:nvSpPr>
        <p:spPr>
          <a:xfrm>
            <a:off x="1" y="1"/>
            <a:ext cx="5543550"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08A4A11-68D0-0342-99AF-D474A68AB20A}"/>
              </a:ext>
            </a:extLst>
          </p:cNvPr>
          <p:cNvPicPr>
            <a:picLocks noChangeAspect="1"/>
          </p:cNvPicPr>
          <p:nvPr userDrawn="1"/>
        </p:nvPicPr>
        <p:blipFill>
          <a:blip r:embed="rId2"/>
          <a:stretch>
            <a:fillRect/>
          </a:stretch>
        </p:blipFill>
        <p:spPr>
          <a:xfrm rot="2999759">
            <a:off x="1292068" y="-612610"/>
            <a:ext cx="5135041" cy="7002330"/>
          </a:xfrm>
          <a:prstGeom prst="rect">
            <a:avLst/>
          </a:prstGeom>
        </p:spPr>
      </p:pic>
      <p:sp>
        <p:nvSpPr>
          <p:cNvPr id="5" name="Title Placeholder 1">
            <a:extLst>
              <a:ext uri="{FF2B5EF4-FFF2-40B4-BE49-F238E27FC236}">
                <a16:creationId xmlns:a16="http://schemas.microsoft.com/office/drawing/2014/main" id="{731F86E2-22A6-454C-8159-2DC19FE6F9E2}"/>
              </a:ext>
            </a:extLst>
          </p:cNvPr>
          <p:cNvSpPr>
            <a:spLocks noGrp="1"/>
          </p:cNvSpPr>
          <p:nvPr>
            <p:ph type="title"/>
          </p:nvPr>
        </p:nvSpPr>
        <p:spPr>
          <a:xfrm>
            <a:off x="410400" y="345600"/>
            <a:ext cx="4812231" cy="4956162"/>
          </a:xfrm>
          <a:prstGeom prst="rect">
            <a:avLst/>
          </a:prstGeom>
        </p:spPr>
        <p:txBody>
          <a:bodyPr vert="horz" lIns="91440" tIns="45720" rIns="91440" bIns="45720" rtlCol="0" anchor="t" anchorCtr="0">
            <a:noAutofit/>
          </a:bodyPr>
          <a:lstStyle/>
          <a:p>
            <a:r>
              <a:rPr lang="en-US"/>
              <a:t>Click to edit Master title style</a:t>
            </a:r>
          </a:p>
        </p:txBody>
      </p:sp>
      <p:sp>
        <p:nvSpPr>
          <p:cNvPr id="6" name="Text Placeholder 2">
            <a:extLst>
              <a:ext uri="{FF2B5EF4-FFF2-40B4-BE49-F238E27FC236}">
                <a16:creationId xmlns:a16="http://schemas.microsoft.com/office/drawing/2014/main" id="{B5638188-B406-48E0-8C3F-15ACD21F3DC5}"/>
              </a:ext>
            </a:extLst>
          </p:cNvPr>
          <p:cNvSpPr>
            <a:spLocks noGrp="1"/>
          </p:cNvSpPr>
          <p:nvPr>
            <p:ph idx="1" hasCustomPrompt="1"/>
          </p:nvPr>
        </p:nvSpPr>
        <p:spPr>
          <a:xfrm>
            <a:off x="5598000" y="5011200"/>
            <a:ext cx="4730400" cy="370800"/>
          </a:xfrm>
          <a:prstGeom prst="rect">
            <a:avLst/>
          </a:prstGeom>
        </p:spPr>
        <p:txBody>
          <a:bodyPr vert="horz" lIns="91440" tIns="45720" rIns="91440" bIns="45720" rtlCol="0">
            <a:normAutofit/>
          </a:bodyPr>
          <a:lstStyle/>
          <a:p>
            <a:pPr lvl="0"/>
            <a:r>
              <a:rPr lang="en-GB"/>
              <a:t>Secondary details go here</a:t>
            </a:r>
          </a:p>
        </p:txBody>
      </p:sp>
      <p:sp>
        <p:nvSpPr>
          <p:cNvPr id="3" name="Picture Placeholder 2">
            <a:extLst>
              <a:ext uri="{FF2B5EF4-FFF2-40B4-BE49-F238E27FC236}">
                <a16:creationId xmlns:a16="http://schemas.microsoft.com/office/drawing/2014/main" id="{2990D705-58F1-4621-96D0-F0B963892461}"/>
              </a:ext>
            </a:extLst>
          </p:cNvPr>
          <p:cNvSpPr>
            <a:spLocks noGrp="1"/>
          </p:cNvSpPr>
          <p:nvPr>
            <p:ph type="pic" sz="quarter" idx="10"/>
          </p:nvPr>
        </p:nvSpPr>
        <p:spPr>
          <a:xfrm>
            <a:off x="5543550" y="-1"/>
            <a:ext cx="6663600" cy="5011200"/>
          </a:xfrm>
        </p:spPr>
        <p:txBody>
          <a:bodyPr/>
          <a:lstStyle/>
          <a:p>
            <a:r>
              <a:rPr lang="en-US"/>
              <a:t>Click icon to add picture</a:t>
            </a:r>
            <a:endParaRPr lang="en-AU"/>
          </a:p>
        </p:txBody>
      </p:sp>
      <p:pic>
        <p:nvPicPr>
          <p:cNvPr id="2" name="Picture 1" descr="UNSW Sydney Logo">
            <a:extLst>
              <a:ext uri="{FF2B5EF4-FFF2-40B4-BE49-F238E27FC236}">
                <a16:creationId xmlns:a16="http://schemas.microsoft.com/office/drawing/2014/main" id="{87B7DB84-DBF6-43D5-A225-64A86E32A4E9}"/>
              </a:ext>
            </a:extLst>
          </p:cNvPr>
          <p:cNvPicPr>
            <a:picLocks noChangeAspect="1"/>
          </p:cNvPicPr>
          <p:nvPr userDrawn="1"/>
        </p:nvPicPr>
        <p:blipFill>
          <a:blip r:embed="rId3"/>
          <a:srcRect/>
          <a:stretch/>
        </p:blipFill>
        <p:spPr>
          <a:xfrm>
            <a:off x="412071" y="5320585"/>
            <a:ext cx="1188000" cy="1240241"/>
          </a:xfrm>
          <a:prstGeom prst="rect">
            <a:avLst/>
          </a:prstGeom>
        </p:spPr>
      </p:pic>
    </p:spTree>
    <p:extLst>
      <p:ext uri="{BB962C8B-B14F-4D97-AF65-F5344CB8AC3E}">
        <p14:creationId xmlns:p14="http://schemas.microsoft.com/office/powerpoint/2010/main" val="3481362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9F833-BA4F-E348-9506-0D3D621C75CA}"/>
              </a:ext>
            </a:extLst>
          </p:cNvPr>
          <p:cNvSpPr/>
          <p:nvPr userDrawn="1"/>
        </p:nvSpPr>
        <p:spPr>
          <a:xfrm>
            <a:off x="6740525" y="1"/>
            <a:ext cx="5453294" cy="501575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Placeholder 1">
            <a:extLst>
              <a:ext uri="{FF2B5EF4-FFF2-40B4-BE49-F238E27FC236}">
                <a16:creationId xmlns:a16="http://schemas.microsoft.com/office/drawing/2014/main" id="{A531F2A4-2E25-476F-BA2C-2F1534A5AE17}"/>
              </a:ext>
            </a:extLst>
          </p:cNvPr>
          <p:cNvSpPr>
            <a:spLocks noGrp="1"/>
          </p:cNvSpPr>
          <p:nvPr>
            <p:ph type="title"/>
          </p:nvPr>
        </p:nvSpPr>
        <p:spPr>
          <a:xfrm>
            <a:off x="6840000" y="0"/>
            <a:ext cx="5353819" cy="5015751"/>
          </a:xfrm>
          <a:prstGeom prst="rect">
            <a:avLst/>
          </a:prstGeom>
        </p:spPr>
        <p:txBody>
          <a:bodyPr vert="horz" lIns="91440" tIns="45720" rIns="91440" bIns="45720" rtlCol="0" anchor="t" anchorCtr="0">
            <a:noAutofit/>
          </a:bodyPr>
          <a:lstStyle/>
          <a:p>
            <a:r>
              <a:rPr lang="en-US"/>
              <a:t>Click to edit Master title style</a:t>
            </a:r>
          </a:p>
        </p:txBody>
      </p:sp>
      <p:sp>
        <p:nvSpPr>
          <p:cNvPr id="5" name="Text Placeholder 2">
            <a:extLst>
              <a:ext uri="{FF2B5EF4-FFF2-40B4-BE49-F238E27FC236}">
                <a16:creationId xmlns:a16="http://schemas.microsoft.com/office/drawing/2014/main" id="{101CB2D6-9770-4776-A129-B761AA34E3CD}"/>
              </a:ext>
            </a:extLst>
          </p:cNvPr>
          <p:cNvSpPr>
            <a:spLocks noGrp="1"/>
          </p:cNvSpPr>
          <p:nvPr>
            <p:ph idx="1" hasCustomPrompt="1"/>
          </p:nvPr>
        </p:nvSpPr>
        <p:spPr>
          <a:xfrm>
            <a:off x="205200" y="5169600"/>
            <a:ext cx="4730400" cy="370800"/>
          </a:xfrm>
          <a:prstGeom prst="rect">
            <a:avLst/>
          </a:prstGeom>
        </p:spPr>
        <p:txBody>
          <a:bodyPr vert="horz" lIns="91440" tIns="45720" rIns="91440" bIns="45720" rtlCol="0">
            <a:normAutofit/>
          </a:bodyPr>
          <a:lstStyle/>
          <a:p>
            <a:pPr lvl="0"/>
            <a:r>
              <a:rPr lang="en-GB"/>
              <a:t>Secondary details go here</a:t>
            </a:r>
          </a:p>
        </p:txBody>
      </p:sp>
      <p:sp>
        <p:nvSpPr>
          <p:cNvPr id="6" name="Picture Placeholder 2">
            <a:extLst>
              <a:ext uri="{FF2B5EF4-FFF2-40B4-BE49-F238E27FC236}">
                <a16:creationId xmlns:a16="http://schemas.microsoft.com/office/drawing/2014/main" id="{93161D9F-A3DE-495E-AC64-CC914469DD45}"/>
              </a:ext>
            </a:extLst>
          </p:cNvPr>
          <p:cNvSpPr>
            <a:spLocks noGrp="1"/>
          </p:cNvSpPr>
          <p:nvPr>
            <p:ph type="pic" sz="quarter" idx="10"/>
          </p:nvPr>
        </p:nvSpPr>
        <p:spPr>
          <a:xfrm>
            <a:off x="-1" y="4551"/>
            <a:ext cx="6740525" cy="5011200"/>
          </a:xfrm>
        </p:spPr>
        <p:txBody>
          <a:bodyPr/>
          <a:lstStyle/>
          <a:p>
            <a:r>
              <a:rPr lang="en-US"/>
              <a:t>Click icon to add picture</a:t>
            </a:r>
            <a:endParaRPr lang="en-AU"/>
          </a:p>
        </p:txBody>
      </p:sp>
      <p:pic>
        <p:nvPicPr>
          <p:cNvPr id="2" name="Picture 1" descr="UNSW Sydney Logo">
            <a:extLst>
              <a:ext uri="{FF2B5EF4-FFF2-40B4-BE49-F238E27FC236}">
                <a16:creationId xmlns:a16="http://schemas.microsoft.com/office/drawing/2014/main" id="{FF675AE0-8F62-485C-BF3D-6598839BADFF}"/>
              </a:ext>
            </a:extLst>
          </p:cNvPr>
          <p:cNvPicPr>
            <a:picLocks noChangeAspect="1"/>
          </p:cNvPicPr>
          <p:nvPr userDrawn="1"/>
        </p:nvPicPr>
        <p:blipFill>
          <a:blip r:embed="rId2"/>
          <a:srcRect/>
          <a:stretch/>
        </p:blipFill>
        <p:spPr>
          <a:xfrm>
            <a:off x="10735975" y="5300921"/>
            <a:ext cx="1188000" cy="1240241"/>
          </a:xfrm>
          <a:prstGeom prst="rect">
            <a:avLst/>
          </a:prstGeom>
        </p:spPr>
      </p:pic>
    </p:spTree>
    <p:extLst>
      <p:ext uri="{BB962C8B-B14F-4D97-AF65-F5344CB8AC3E}">
        <p14:creationId xmlns:p14="http://schemas.microsoft.com/office/powerpoint/2010/main" val="3619429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E16058-FC97-C34C-A94D-1AEBA1319CEF}"/>
              </a:ext>
            </a:extLst>
          </p:cNvPr>
          <p:cNvSpPr/>
          <p:nvPr userDrawn="1"/>
        </p:nvSpPr>
        <p:spPr>
          <a:xfrm>
            <a:off x="0" y="1"/>
            <a:ext cx="12191999" cy="5000624"/>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3731078-F8F9-874A-9D19-CFDFD455C9CE}"/>
              </a:ext>
            </a:extLst>
          </p:cNvPr>
          <p:cNvPicPr>
            <a:picLocks noChangeAspect="1"/>
          </p:cNvPicPr>
          <p:nvPr userDrawn="1"/>
        </p:nvPicPr>
        <p:blipFill>
          <a:blip r:embed="rId2"/>
          <a:stretch>
            <a:fillRect/>
          </a:stretch>
        </p:blipFill>
        <p:spPr>
          <a:xfrm rot="2597677">
            <a:off x="2348756" y="-999555"/>
            <a:ext cx="7882815" cy="9308122"/>
          </a:xfrm>
          <a:prstGeom prst="rect">
            <a:avLst/>
          </a:prstGeom>
        </p:spPr>
      </p:pic>
      <p:sp>
        <p:nvSpPr>
          <p:cNvPr id="5" name="Title Placeholder 1">
            <a:extLst>
              <a:ext uri="{FF2B5EF4-FFF2-40B4-BE49-F238E27FC236}">
                <a16:creationId xmlns:a16="http://schemas.microsoft.com/office/drawing/2014/main" id="{2D2519EB-A5E4-4600-B620-DAE568D00CAB}"/>
              </a:ext>
            </a:extLst>
          </p:cNvPr>
          <p:cNvSpPr>
            <a:spLocks noGrp="1"/>
          </p:cNvSpPr>
          <p:nvPr>
            <p:ph type="title"/>
          </p:nvPr>
        </p:nvSpPr>
        <p:spPr>
          <a:xfrm>
            <a:off x="410400" y="3211200"/>
            <a:ext cx="11268000" cy="1785600"/>
          </a:xfrm>
          <a:prstGeom prst="rect">
            <a:avLst/>
          </a:prstGeom>
        </p:spPr>
        <p:txBody>
          <a:bodyPr vert="horz" lIns="91440" tIns="45720" rIns="91440" bIns="45720" rtlCol="0" anchor="t" anchorCtr="0">
            <a:noAutofit/>
          </a:bodyPr>
          <a:lstStyle/>
          <a:p>
            <a:r>
              <a:rPr lang="en-US"/>
              <a:t>Click to edit Master title style</a:t>
            </a:r>
          </a:p>
        </p:txBody>
      </p:sp>
      <p:sp>
        <p:nvSpPr>
          <p:cNvPr id="6" name="Text Placeholder 2">
            <a:extLst>
              <a:ext uri="{FF2B5EF4-FFF2-40B4-BE49-F238E27FC236}">
                <a16:creationId xmlns:a16="http://schemas.microsoft.com/office/drawing/2014/main" id="{D58515C2-9BB5-4C9A-BBC5-7F4A491DD6EC}"/>
              </a:ext>
            </a:extLst>
          </p:cNvPr>
          <p:cNvSpPr>
            <a:spLocks noGrp="1"/>
          </p:cNvSpPr>
          <p:nvPr>
            <p:ph idx="1" hasCustomPrompt="1"/>
          </p:nvPr>
        </p:nvSpPr>
        <p:spPr>
          <a:xfrm>
            <a:off x="410400" y="6289200"/>
            <a:ext cx="4730400" cy="370800"/>
          </a:xfrm>
          <a:prstGeom prst="rect">
            <a:avLst/>
          </a:prstGeom>
        </p:spPr>
        <p:txBody>
          <a:bodyPr vert="horz" lIns="91440" tIns="45720" rIns="91440" bIns="45720" rtlCol="0">
            <a:normAutofit/>
          </a:bodyPr>
          <a:lstStyle/>
          <a:p>
            <a:pPr lvl="0"/>
            <a:r>
              <a:rPr lang="en-GB"/>
              <a:t>Secondary details go here</a:t>
            </a:r>
          </a:p>
        </p:txBody>
      </p:sp>
      <p:pic>
        <p:nvPicPr>
          <p:cNvPr id="2" name="Picture 1" descr="UNSW Sydney Logo">
            <a:extLst>
              <a:ext uri="{FF2B5EF4-FFF2-40B4-BE49-F238E27FC236}">
                <a16:creationId xmlns:a16="http://schemas.microsoft.com/office/drawing/2014/main" id="{21B83991-6CB1-46A6-A70E-59562F1A4541}"/>
              </a:ext>
            </a:extLst>
          </p:cNvPr>
          <p:cNvPicPr>
            <a:picLocks noChangeAspect="1"/>
          </p:cNvPicPr>
          <p:nvPr userDrawn="1"/>
        </p:nvPicPr>
        <p:blipFill>
          <a:blip r:embed="rId3"/>
          <a:srcRect/>
          <a:stretch/>
        </p:blipFill>
        <p:spPr>
          <a:xfrm>
            <a:off x="10735975" y="5300921"/>
            <a:ext cx="1188000" cy="1240241"/>
          </a:xfrm>
          <a:prstGeom prst="rect">
            <a:avLst/>
          </a:prstGeom>
        </p:spPr>
      </p:pic>
    </p:spTree>
    <p:extLst>
      <p:ext uri="{BB962C8B-B14F-4D97-AF65-F5344CB8AC3E}">
        <p14:creationId xmlns:p14="http://schemas.microsoft.com/office/powerpoint/2010/main" val="678658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7558CEE-1ED1-964F-9B8D-652B718B5899}"/>
              </a:ext>
            </a:extLst>
          </p:cNvPr>
          <p:cNvPicPr>
            <a:picLocks noChangeAspect="1"/>
          </p:cNvPicPr>
          <p:nvPr userDrawn="1"/>
        </p:nvPicPr>
        <p:blipFill>
          <a:blip r:embed="rId2"/>
          <a:stretch>
            <a:fillRect/>
          </a:stretch>
        </p:blipFill>
        <p:spPr>
          <a:xfrm rot="13462306">
            <a:off x="290281" y="727049"/>
            <a:ext cx="6021559" cy="8149660"/>
          </a:xfrm>
          <a:prstGeom prst="rect">
            <a:avLst/>
          </a:prstGeom>
        </p:spPr>
      </p:pic>
      <p:sp>
        <p:nvSpPr>
          <p:cNvPr id="4" name="Title Placeholder 1">
            <a:extLst>
              <a:ext uri="{FF2B5EF4-FFF2-40B4-BE49-F238E27FC236}">
                <a16:creationId xmlns:a16="http://schemas.microsoft.com/office/drawing/2014/main" id="{9EC0BA0E-E5B8-41F6-813F-C9A458BE6C3D}"/>
              </a:ext>
            </a:extLst>
          </p:cNvPr>
          <p:cNvSpPr>
            <a:spLocks noGrp="1"/>
          </p:cNvSpPr>
          <p:nvPr>
            <p:ph type="title"/>
          </p:nvPr>
        </p:nvSpPr>
        <p:spPr>
          <a:xfrm>
            <a:off x="410400" y="2624400"/>
            <a:ext cx="6244621" cy="2556000"/>
          </a:xfrm>
          <a:prstGeom prst="rect">
            <a:avLst/>
          </a:prstGeom>
        </p:spPr>
        <p:txBody>
          <a:bodyPr vert="horz" lIns="91440" tIns="45720" rIns="91440" bIns="45720" rtlCol="0" anchor="t" anchorCtr="0">
            <a:noAutofit/>
          </a:bodyPr>
          <a:lstStyle>
            <a:lvl1pPr>
              <a:defRPr sz="8000"/>
            </a:lvl1pPr>
          </a:lstStyle>
          <a:p>
            <a:r>
              <a:rPr lang="en-US"/>
              <a:t>Click to edit Master title style</a:t>
            </a:r>
          </a:p>
        </p:txBody>
      </p:sp>
      <p:sp>
        <p:nvSpPr>
          <p:cNvPr id="5" name="Text Placeholder 2">
            <a:extLst>
              <a:ext uri="{FF2B5EF4-FFF2-40B4-BE49-F238E27FC236}">
                <a16:creationId xmlns:a16="http://schemas.microsoft.com/office/drawing/2014/main" id="{92413593-DCD0-42A0-AE48-665AD86AE6DD}"/>
              </a:ext>
            </a:extLst>
          </p:cNvPr>
          <p:cNvSpPr>
            <a:spLocks noGrp="1"/>
          </p:cNvSpPr>
          <p:nvPr>
            <p:ph idx="1" hasCustomPrompt="1"/>
          </p:nvPr>
        </p:nvSpPr>
        <p:spPr>
          <a:xfrm>
            <a:off x="410400" y="6289200"/>
            <a:ext cx="4730400" cy="370800"/>
          </a:xfrm>
          <a:prstGeom prst="rect">
            <a:avLst/>
          </a:prstGeom>
        </p:spPr>
        <p:txBody>
          <a:bodyPr vert="horz" lIns="91440" tIns="45720" rIns="91440" bIns="45720" rtlCol="0">
            <a:normAutofit/>
          </a:bodyPr>
          <a:lstStyle/>
          <a:p>
            <a:pPr lvl="0"/>
            <a:r>
              <a:rPr lang="en-GB"/>
              <a:t>Secondary details go here</a:t>
            </a:r>
          </a:p>
        </p:txBody>
      </p:sp>
      <p:sp>
        <p:nvSpPr>
          <p:cNvPr id="6" name="Picture Placeholder 2">
            <a:extLst>
              <a:ext uri="{FF2B5EF4-FFF2-40B4-BE49-F238E27FC236}">
                <a16:creationId xmlns:a16="http://schemas.microsoft.com/office/drawing/2014/main" id="{7D37E0CB-DF2A-4FFC-85FC-AD9C7ED63B74}"/>
              </a:ext>
            </a:extLst>
          </p:cNvPr>
          <p:cNvSpPr>
            <a:spLocks noGrp="1"/>
          </p:cNvSpPr>
          <p:nvPr>
            <p:ph type="pic" sz="quarter" idx="10"/>
          </p:nvPr>
        </p:nvSpPr>
        <p:spPr>
          <a:xfrm>
            <a:off x="6784800" y="-2"/>
            <a:ext cx="5407200" cy="6858001"/>
          </a:xfrm>
        </p:spPr>
        <p:txBody>
          <a:bodyPr/>
          <a:lstStyle/>
          <a:p>
            <a:r>
              <a:rPr lang="en-US"/>
              <a:t>Click icon to add picture</a:t>
            </a:r>
            <a:endParaRPr lang="en-AU"/>
          </a:p>
        </p:txBody>
      </p:sp>
      <p:pic>
        <p:nvPicPr>
          <p:cNvPr id="2" name="Picture 1" descr="UNSW Sydney Logo">
            <a:extLst>
              <a:ext uri="{FF2B5EF4-FFF2-40B4-BE49-F238E27FC236}">
                <a16:creationId xmlns:a16="http://schemas.microsoft.com/office/drawing/2014/main" id="{77E20C77-3D0A-4A35-878B-F3D37CBE0520}"/>
              </a:ext>
            </a:extLst>
          </p:cNvPr>
          <p:cNvPicPr>
            <a:picLocks noChangeAspect="1"/>
          </p:cNvPicPr>
          <p:nvPr userDrawn="1"/>
        </p:nvPicPr>
        <p:blipFill>
          <a:blip r:embed="rId3"/>
          <a:srcRect/>
          <a:stretch/>
        </p:blipFill>
        <p:spPr>
          <a:xfrm>
            <a:off x="304630" y="526455"/>
            <a:ext cx="1188000" cy="1240241"/>
          </a:xfrm>
          <a:prstGeom prst="rect">
            <a:avLst/>
          </a:prstGeom>
        </p:spPr>
      </p:pic>
    </p:spTree>
    <p:extLst>
      <p:ext uri="{BB962C8B-B14F-4D97-AF65-F5344CB8AC3E}">
        <p14:creationId xmlns:p14="http://schemas.microsoft.com/office/powerpoint/2010/main" val="4076737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421E-C230-4985-A55F-249E4712D5D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F9B1106-1747-47C6-AD4D-1ED872037F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E6605EE-6C12-4B09-B328-5FC771964EB0}"/>
              </a:ext>
            </a:extLst>
          </p:cNvPr>
          <p:cNvSpPr>
            <a:spLocks noGrp="1"/>
          </p:cNvSpPr>
          <p:nvPr>
            <p:ph type="dt" sz="half" idx="10"/>
          </p:nvPr>
        </p:nvSpPr>
        <p:spPr/>
        <p:txBody>
          <a:bodyPr/>
          <a:lstStyle/>
          <a:p>
            <a:fld id="{2A3090FF-0D07-44EF-BE91-92BA9AB775B9}" type="datetimeFigureOut">
              <a:rPr lang="en-AU" smtClean="0"/>
              <a:t>25/07/2022</a:t>
            </a:fld>
            <a:endParaRPr lang="en-AU"/>
          </a:p>
        </p:txBody>
      </p:sp>
      <p:sp>
        <p:nvSpPr>
          <p:cNvPr id="5" name="Footer Placeholder 4">
            <a:extLst>
              <a:ext uri="{FF2B5EF4-FFF2-40B4-BE49-F238E27FC236}">
                <a16:creationId xmlns:a16="http://schemas.microsoft.com/office/drawing/2014/main" id="{39B7F1C5-E024-4AB0-B408-32F5C1A10AB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9489FD8-71FE-4137-8FE6-DC2A193CC355}"/>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1748171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85695-8E0F-403A-9CD7-62C032F7690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C05A9F9-AE68-4F94-9E5E-068EE37349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C93A7560-CAFD-4E61-95FB-BDA485201B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99DDD9F1-1A2C-48B2-B5C9-C73A7289C320}"/>
              </a:ext>
            </a:extLst>
          </p:cNvPr>
          <p:cNvSpPr>
            <a:spLocks noGrp="1"/>
          </p:cNvSpPr>
          <p:nvPr>
            <p:ph type="dt" sz="half" idx="10"/>
          </p:nvPr>
        </p:nvSpPr>
        <p:spPr/>
        <p:txBody>
          <a:bodyPr/>
          <a:lstStyle/>
          <a:p>
            <a:fld id="{2A3090FF-0D07-44EF-BE91-92BA9AB775B9}" type="datetimeFigureOut">
              <a:rPr lang="en-AU" smtClean="0"/>
              <a:t>25/07/2022</a:t>
            </a:fld>
            <a:endParaRPr lang="en-AU"/>
          </a:p>
        </p:txBody>
      </p:sp>
      <p:sp>
        <p:nvSpPr>
          <p:cNvPr id="6" name="Footer Placeholder 5">
            <a:extLst>
              <a:ext uri="{FF2B5EF4-FFF2-40B4-BE49-F238E27FC236}">
                <a16:creationId xmlns:a16="http://schemas.microsoft.com/office/drawing/2014/main" id="{6B3D520C-6BAD-40E9-A2B0-8BFA83635E1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604E87-51E9-4833-AA93-39FB9ED72B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932208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C9467-6CA3-4111-A4AE-FFD0F459C1D4}"/>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CE09CDFA-8C89-4FC7-83CB-4B6BD3F030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C0D324-2CEE-48D7-AB8D-9EB56FF323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535C84E4-E747-422F-823D-ABB103E226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6CBDB2-558E-4410-815E-BC17CE86EE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BD73ABA-F022-4A2D-BC50-6EFA1A189B4A}"/>
              </a:ext>
            </a:extLst>
          </p:cNvPr>
          <p:cNvSpPr>
            <a:spLocks noGrp="1"/>
          </p:cNvSpPr>
          <p:nvPr>
            <p:ph type="dt" sz="half" idx="10"/>
          </p:nvPr>
        </p:nvSpPr>
        <p:spPr/>
        <p:txBody>
          <a:bodyPr/>
          <a:lstStyle/>
          <a:p>
            <a:fld id="{2A3090FF-0D07-44EF-BE91-92BA9AB775B9}" type="datetimeFigureOut">
              <a:rPr lang="en-AU" smtClean="0"/>
              <a:t>25/07/2022</a:t>
            </a:fld>
            <a:endParaRPr lang="en-AU"/>
          </a:p>
        </p:txBody>
      </p:sp>
      <p:sp>
        <p:nvSpPr>
          <p:cNvPr id="8" name="Footer Placeholder 7">
            <a:extLst>
              <a:ext uri="{FF2B5EF4-FFF2-40B4-BE49-F238E27FC236}">
                <a16:creationId xmlns:a16="http://schemas.microsoft.com/office/drawing/2014/main" id="{0119AFDB-C42E-463D-B00B-B7C3F2C195ED}"/>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3508F5CF-1000-4107-8B86-354403242C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221480079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image" Target="../media/image2.png"/><Relationship Id="rId5" Type="http://schemas.openxmlformats.org/officeDocument/2006/relationships/theme" Target="../theme/theme3.xml"/><Relationship Id="rId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841D79-9C5E-1449-B506-564E0213A8CE}"/>
              </a:ext>
            </a:extLst>
          </p:cNvPr>
          <p:cNvSpPr>
            <a:spLocks noGrp="1"/>
          </p:cNvSpPr>
          <p:nvPr>
            <p:ph type="title"/>
          </p:nvPr>
        </p:nvSpPr>
        <p:spPr>
          <a:xfrm>
            <a:off x="410400" y="345600"/>
            <a:ext cx="7858800" cy="3477600"/>
          </a:xfrm>
          <a:prstGeom prst="rect">
            <a:avLst/>
          </a:prstGeom>
        </p:spPr>
        <p:txBody>
          <a:bodyPr vert="horz" lIns="91440" tIns="45720" rIns="91440" bIns="45720" rtlCol="0" anchor="t" anchorCtr="0">
            <a:noAutofit/>
          </a:bodyPr>
          <a:lstStyle/>
          <a:p>
            <a:r>
              <a:rPr lang="en-GB"/>
              <a:t>Title goes here</a:t>
            </a:r>
            <a:endParaRPr lang="en-US"/>
          </a:p>
        </p:txBody>
      </p:sp>
      <p:sp>
        <p:nvSpPr>
          <p:cNvPr id="3" name="Text Placeholder 2">
            <a:extLst>
              <a:ext uri="{FF2B5EF4-FFF2-40B4-BE49-F238E27FC236}">
                <a16:creationId xmlns:a16="http://schemas.microsoft.com/office/drawing/2014/main" id="{4A50093E-B476-CE4A-816B-226988C60D31}"/>
              </a:ext>
            </a:extLst>
          </p:cNvPr>
          <p:cNvSpPr>
            <a:spLocks noGrp="1"/>
          </p:cNvSpPr>
          <p:nvPr>
            <p:ph type="body" idx="1"/>
          </p:nvPr>
        </p:nvSpPr>
        <p:spPr>
          <a:xfrm>
            <a:off x="410400" y="6289200"/>
            <a:ext cx="4730400" cy="370800"/>
          </a:xfrm>
          <a:prstGeom prst="rect">
            <a:avLst/>
          </a:prstGeom>
        </p:spPr>
        <p:txBody>
          <a:bodyPr vert="horz" lIns="91440" tIns="45720" rIns="91440" bIns="45720" rtlCol="0">
            <a:normAutofit/>
          </a:bodyPr>
          <a:lstStyle/>
          <a:p>
            <a:pPr lvl="0"/>
            <a:r>
              <a:rPr lang="en-GB"/>
              <a:t>Click to edit Master text styles</a:t>
            </a:r>
          </a:p>
        </p:txBody>
      </p:sp>
    </p:spTree>
    <p:extLst>
      <p:ext uri="{BB962C8B-B14F-4D97-AF65-F5344CB8AC3E}">
        <p14:creationId xmlns:p14="http://schemas.microsoft.com/office/powerpoint/2010/main" val="1803925614"/>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52" r:id="rId3"/>
    <p:sldLayoutId id="2147483651" r:id="rId4"/>
    <p:sldLayoutId id="2147483653" r:id="rId5"/>
    <p:sldLayoutId id="2147483650" r:id="rId6"/>
  </p:sldLayoutIdLst>
  <p:txStyles>
    <p:titleStyle>
      <a:lvl1pPr marL="0" indent="0" algn="l" defTabSz="914400" rtl="0" eaLnBrk="1" latinLnBrk="0" hangingPunct="1">
        <a:lnSpc>
          <a:spcPct val="100000"/>
        </a:lnSpc>
        <a:spcBef>
          <a:spcPct val="0"/>
        </a:spcBef>
        <a:buNone/>
        <a:defRPr sz="110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0"/>
        </a:spcBef>
        <a:buFont typeface="Calibri" panose="020F050202020403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E664CD-741D-4C8B-81A1-8F813AD19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BC9109C-5296-411A-BFAE-02503EAE8F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27DF911-AF5C-4E26-A571-BA8DB3C794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3090FF-0D07-44EF-BE91-92BA9AB775B9}" type="datetimeFigureOut">
              <a:rPr lang="en-AU" smtClean="0"/>
              <a:t>25/07/2022</a:t>
            </a:fld>
            <a:endParaRPr lang="en-AU"/>
          </a:p>
        </p:txBody>
      </p:sp>
      <p:sp>
        <p:nvSpPr>
          <p:cNvPr id="5" name="Footer Placeholder 4">
            <a:extLst>
              <a:ext uri="{FF2B5EF4-FFF2-40B4-BE49-F238E27FC236}">
                <a16:creationId xmlns:a16="http://schemas.microsoft.com/office/drawing/2014/main" id="{28AD8E53-B55F-4650-ADAB-27193A7195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DADCEA8-03AE-46AA-AD1B-6B051BA054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9375D7-070A-4959-9224-FB5E66F2B1B3}" type="slidenum">
              <a:rPr lang="en-AU" smtClean="0"/>
              <a:t>‹#›</a:t>
            </a:fld>
            <a:endParaRPr lang="en-AU"/>
          </a:p>
        </p:txBody>
      </p:sp>
      <p:sp>
        <p:nvSpPr>
          <p:cNvPr id="8" name="Rectangle 7">
            <a:extLst>
              <a:ext uri="{FF2B5EF4-FFF2-40B4-BE49-F238E27FC236}">
                <a16:creationId xmlns:a16="http://schemas.microsoft.com/office/drawing/2014/main" id="{FA7CA2B4-C8AB-4F09-B260-BA7609DF079D}"/>
              </a:ext>
            </a:extLst>
          </p:cNvPr>
          <p:cNvSpPr/>
          <p:nvPr userDrawn="1"/>
        </p:nvSpPr>
        <p:spPr>
          <a:xfrm rot="5400000">
            <a:off x="5706290" y="372291"/>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UNSW Sydney Logo">
            <a:extLst>
              <a:ext uri="{FF2B5EF4-FFF2-40B4-BE49-F238E27FC236}">
                <a16:creationId xmlns:a16="http://schemas.microsoft.com/office/drawing/2014/main" id="{84EF7EA2-D124-438C-BF7A-68B3D6878301}"/>
              </a:ext>
            </a:extLst>
          </p:cNvPr>
          <p:cNvPicPr>
            <a:picLocks noChangeAspect="1"/>
          </p:cNvPicPr>
          <p:nvPr userDrawn="1"/>
        </p:nvPicPr>
        <p:blipFill>
          <a:blip r:embed="rId6"/>
          <a:srcRect/>
          <a:stretch/>
        </p:blipFill>
        <p:spPr>
          <a:xfrm>
            <a:off x="11526898" y="6196827"/>
            <a:ext cx="540000" cy="563746"/>
          </a:xfrm>
          <a:prstGeom prst="rect">
            <a:avLst/>
          </a:prstGeom>
        </p:spPr>
      </p:pic>
    </p:spTree>
    <p:extLst>
      <p:ext uri="{BB962C8B-B14F-4D97-AF65-F5344CB8AC3E}">
        <p14:creationId xmlns:p14="http://schemas.microsoft.com/office/powerpoint/2010/main" val="3623885719"/>
      </p:ext>
    </p:extLst>
  </p:cSld>
  <p:clrMap bg1="lt1" tx1="dk1" bg2="lt2" tx2="dk2" accent1="accent1" accent2="accent2" accent3="accent3" accent4="accent4" accent5="accent5" accent6="accent6" hlink="hlink" folHlink="folHlink"/>
  <p:sldLayoutIdLst>
    <p:sldLayoutId id="2147483671" r:id="rId1"/>
    <p:sldLayoutId id="2147483673" r:id="rId2"/>
    <p:sldLayoutId id="2147483674" r:id="rId3"/>
    <p:sldLayoutId id="2147483675"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Calibri" panose="020F0502020204030204" pitchFamily="34" charset="0"/>
        <a:buChar char="﻿"/>
        <a:defRPr sz="2800" kern="1200">
          <a:solidFill>
            <a:schemeClr val="tx1"/>
          </a:solidFill>
          <a:latin typeface="+mn-lt"/>
          <a:ea typeface="+mn-ea"/>
          <a:cs typeface="+mn-cs"/>
        </a:defRPr>
      </a:lvl1pPr>
      <a:lvl2pPr marL="230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687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144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1602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E664CD-741D-4C8B-81A1-8F813AD19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BC9109C-5296-411A-BFAE-02503EAE8F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27DF911-AF5C-4E26-A571-BA8DB3C794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3090FF-0D07-44EF-BE91-92BA9AB775B9}" type="datetimeFigureOut">
              <a:rPr lang="en-AU" smtClean="0"/>
              <a:t>25/07/2022</a:t>
            </a:fld>
            <a:endParaRPr lang="en-AU"/>
          </a:p>
        </p:txBody>
      </p:sp>
      <p:sp>
        <p:nvSpPr>
          <p:cNvPr id="5" name="Footer Placeholder 4">
            <a:extLst>
              <a:ext uri="{FF2B5EF4-FFF2-40B4-BE49-F238E27FC236}">
                <a16:creationId xmlns:a16="http://schemas.microsoft.com/office/drawing/2014/main" id="{28AD8E53-B55F-4650-ADAB-27193A7195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DADCEA8-03AE-46AA-AD1B-6B051BA054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9375D7-070A-4959-9224-FB5E66F2B1B3}" type="slidenum">
              <a:rPr lang="en-AU" smtClean="0"/>
              <a:t>‹#›</a:t>
            </a:fld>
            <a:endParaRPr lang="en-AU"/>
          </a:p>
        </p:txBody>
      </p:sp>
      <p:sp>
        <p:nvSpPr>
          <p:cNvPr id="7" name="Rectangle 6">
            <a:extLst>
              <a:ext uri="{FF2B5EF4-FFF2-40B4-BE49-F238E27FC236}">
                <a16:creationId xmlns:a16="http://schemas.microsoft.com/office/drawing/2014/main" id="{07FD9B66-E5D8-458F-B15F-FCAE5CAD781F}"/>
              </a:ext>
            </a:extLst>
          </p:cNvPr>
          <p:cNvSpPr/>
          <p:nvPr userDrawn="1"/>
        </p:nvSpPr>
        <p:spPr>
          <a:xfrm rot="5400000">
            <a:off x="8353696" y="3019698"/>
            <a:ext cx="6858002" cy="818606"/>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UNSW Sydney Logo">
            <a:extLst>
              <a:ext uri="{FF2B5EF4-FFF2-40B4-BE49-F238E27FC236}">
                <a16:creationId xmlns:a16="http://schemas.microsoft.com/office/drawing/2014/main" id="{725B2B7F-7BA2-426B-BEF7-9C26ECD9179C}"/>
              </a:ext>
            </a:extLst>
          </p:cNvPr>
          <p:cNvPicPr>
            <a:picLocks noChangeAspect="1"/>
          </p:cNvPicPr>
          <p:nvPr userDrawn="1"/>
        </p:nvPicPr>
        <p:blipFill>
          <a:blip r:embed="rId6"/>
          <a:srcRect/>
          <a:stretch/>
        </p:blipFill>
        <p:spPr>
          <a:xfrm>
            <a:off x="11526898" y="6196827"/>
            <a:ext cx="540000" cy="563746"/>
          </a:xfrm>
          <a:prstGeom prst="rect">
            <a:avLst/>
          </a:prstGeom>
        </p:spPr>
      </p:pic>
    </p:spTree>
    <p:extLst>
      <p:ext uri="{BB962C8B-B14F-4D97-AF65-F5344CB8AC3E}">
        <p14:creationId xmlns:p14="http://schemas.microsoft.com/office/powerpoint/2010/main" val="2992154541"/>
      </p:ext>
    </p:extLst>
  </p:cSld>
  <p:clrMap bg1="lt1" tx1="dk1" bg2="lt2" tx2="dk2" accent1="accent1" accent2="accent2" accent3="accent3" accent4="accent4" accent5="accent5" accent6="accent6" hlink="hlink" folHlink="folHlink"/>
  <p:sldLayoutIdLst>
    <p:sldLayoutId id="2147483683" r:id="rId1"/>
    <p:sldLayoutId id="2147483685" r:id="rId2"/>
    <p:sldLayoutId id="2147483686" r:id="rId3"/>
    <p:sldLayoutId id="2147483687"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Calibri" panose="020F0502020204030204" pitchFamily="34" charset="0"/>
        <a:buChar char="﻿"/>
        <a:defRPr sz="2800" kern="1200">
          <a:solidFill>
            <a:schemeClr val="tx1"/>
          </a:solidFill>
          <a:latin typeface="+mn-lt"/>
          <a:ea typeface="+mn-ea"/>
          <a:cs typeface="+mn-cs"/>
        </a:defRPr>
      </a:lvl1pPr>
      <a:lvl2pPr marL="230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687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144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1602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D08D1F-365C-4A4D-9384-6E4528956C8D}"/>
              </a:ext>
            </a:extLst>
          </p:cNvPr>
          <p:cNvSpPr>
            <a:spLocks noGrp="1"/>
          </p:cNvSpPr>
          <p:nvPr>
            <p:ph type="title"/>
          </p:nvPr>
        </p:nvSpPr>
        <p:spPr/>
        <p:txBody>
          <a:bodyPr/>
          <a:lstStyle/>
          <a:p>
            <a:r>
              <a:rPr lang="en-AU" sz="4800" dirty="0"/>
              <a:t>Robot Joint/Dynamic Control</a:t>
            </a:r>
          </a:p>
        </p:txBody>
      </p:sp>
      <p:sp>
        <p:nvSpPr>
          <p:cNvPr id="6" name="Content Placeholder 5">
            <a:extLst>
              <a:ext uri="{FF2B5EF4-FFF2-40B4-BE49-F238E27FC236}">
                <a16:creationId xmlns:a16="http://schemas.microsoft.com/office/drawing/2014/main" id="{CBE663D9-E119-D897-F935-D0167216BB23}"/>
              </a:ext>
            </a:extLst>
          </p:cNvPr>
          <p:cNvSpPr>
            <a:spLocks noGrp="1"/>
          </p:cNvSpPr>
          <p:nvPr>
            <p:ph idx="1"/>
          </p:nvPr>
        </p:nvSpPr>
        <p:spPr/>
        <p:txBody>
          <a:bodyPr>
            <a:normAutofit fontScale="62500" lnSpcReduction="20000"/>
          </a:bodyPr>
          <a:lstStyle/>
          <a:p>
            <a:r>
              <a:rPr lang="en-US" dirty="0"/>
              <a:t>Meow: This will just be a summary of the key concepts. Please watch lecture slides for more details on the concepts. </a:t>
            </a:r>
          </a:p>
        </p:txBody>
      </p:sp>
      <p:pic>
        <p:nvPicPr>
          <p:cNvPr id="4" name="Picture 3">
            <a:extLst>
              <a:ext uri="{FF2B5EF4-FFF2-40B4-BE49-F238E27FC236}">
                <a16:creationId xmlns:a16="http://schemas.microsoft.com/office/drawing/2014/main" id="{82C4D0EC-5A1E-57EF-85F5-D36315B99B30}"/>
              </a:ext>
            </a:extLst>
          </p:cNvPr>
          <p:cNvPicPr>
            <a:picLocks noChangeAspect="1"/>
          </p:cNvPicPr>
          <p:nvPr/>
        </p:nvPicPr>
        <p:blipFill>
          <a:blip r:embed="rId3"/>
          <a:stretch>
            <a:fillRect/>
          </a:stretch>
        </p:blipFill>
        <p:spPr>
          <a:xfrm>
            <a:off x="6799907" y="-3"/>
            <a:ext cx="5392093" cy="6858001"/>
          </a:xfrm>
          <a:prstGeom prst="rect">
            <a:avLst/>
          </a:prstGeom>
        </p:spPr>
      </p:pic>
      <p:sp>
        <p:nvSpPr>
          <p:cNvPr id="8" name="Picture Placeholder 7">
            <a:extLst>
              <a:ext uri="{FF2B5EF4-FFF2-40B4-BE49-F238E27FC236}">
                <a16:creationId xmlns:a16="http://schemas.microsoft.com/office/drawing/2014/main" id="{373F942D-00F6-4259-D3B5-A30706C9B816}"/>
              </a:ext>
            </a:extLst>
          </p:cNvPr>
          <p:cNvSpPr>
            <a:spLocks noGrp="1"/>
          </p:cNvSpPr>
          <p:nvPr>
            <p:ph type="pic" sz="quarter" idx="10"/>
          </p:nvPr>
        </p:nvSpPr>
        <p:spPr/>
      </p:sp>
      <p:sp>
        <p:nvSpPr>
          <p:cNvPr id="11" name="Content Placeholder 5">
            <a:extLst>
              <a:ext uri="{FF2B5EF4-FFF2-40B4-BE49-F238E27FC236}">
                <a16:creationId xmlns:a16="http://schemas.microsoft.com/office/drawing/2014/main" id="{1C665BFD-779D-A913-EBC4-1E4C11DD7506}"/>
              </a:ext>
            </a:extLst>
          </p:cNvPr>
          <p:cNvSpPr txBox="1">
            <a:spLocks/>
          </p:cNvSpPr>
          <p:nvPr/>
        </p:nvSpPr>
        <p:spPr>
          <a:xfrm>
            <a:off x="7256208" y="6203856"/>
            <a:ext cx="4730400" cy="37080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100000"/>
              </a:lnSpc>
              <a:spcBef>
                <a:spcPts val="0"/>
              </a:spcBef>
              <a:buFont typeface="Calibri" panose="020F050202020403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These two cats seem to have claimed ownership of my house.</a:t>
            </a:r>
          </a:p>
        </p:txBody>
      </p:sp>
    </p:spTree>
    <p:extLst>
      <p:ext uri="{BB962C8B-B14F-4D97-AF65-F5344CB8AC3E}">
        <p14:creationId xmlns:p14="http://schemas.microsoft.com/office/powerpoint/2010/main" val="3500123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1FE1F-9ADE-B5BF-9DF0-1B82F57AFD3D}"/>
              </a:ext>
            </a:extLst>
          </p:cNvPr>
          <p:cNvSpPr>
            <a:spLocks noGrp="1"/>
          </p:cNvSpPr>
          <p:nvPr>
            <p:ph type="title"/>
          </p:nvPr>
        </p:nvSpPr>
        <p:spPr/>
        <p:txBody>
          <a:bodyPr/>
          <a:lstStyle/>
          <a:p>
            <a:r>
              <a:rPr lang="en-AU" dirty="0"/>
              <a:t>What do we know so far?</a:t>
            </a:r>
          </a:p>
        </p:txBody>
      </p:sp>
      <p:sp>
        <p:nvSpPr>
          <p:cNvPr id="3" name="Content Placeholder 2">
            <a:extLst>
              <a:ext uri="{FF2B5EF4-FFF2-40B4-BE49-F238E27FC236}">
                <a16:creationId xmlns:a16="http://schemas.microsoft.com/office/drawing/2014/main" id="{271C4187-70AD-8E1E-D88B-B2081197DC35}"/>
              </a:ext>
            </a:extLst>
          </p:cNvPr>
          <p:cNvSpPr>
            <a:spLocks noGrp="1"/>
          </p:cNvSpPr>
          <p:nvPr>
            <p:ph idx="1"/>
          </p:nvPr>
        </p:nvSpPr>
        <p:spPr/>
        <p:txBody>
          <a:bodyPr/>
          <a:lstStyle/>
          <a:p>
            <a:pPr marL="457200" indent="-457200">
              <a:buFont typeface="Arial" panose="020B0604020202020204" pitchFamily="34" charset="0"/>
              <a:buChar char="•"/>
            </a:pPr>
            <a:r>
              <a:rPr lang="en-AU" dirty="0"/>
              <a:t>Lets suppose we want the robot to move to a specific pose to pick up some object.</a:t>
            </a:r>
          </a:p>
          <a:p>
            <a:pPr marL="457200" indent="-457200">
              <a:buFont typeface="Arial" panose="020B0604020202020204" pitchFamily="34" charset="0"/>
              <a:buChar char="•"/>
            </a:pPr>
            <a:r>
              <a:rPr lang="en-AU" dirty="0"/>
              <a:t>We can:</a:t>
            </a:r>
          </a:p>
          <a:p>
            <a:pPr marL="687600" lvl="1" indent="-457200"/>
            <a:r>
              <a:rPr lang="en-AU" dirty="0"/>
              <a:t>Figure out the IK solution to determine the joint angle positions necessary for the robot to reach that required pose.</a:t>
            </a:r>
          </a:p>
          <a:p>
            <a:pPr marL="687600" lvl="1" indent="-457200"/>
            <a:endParaRPr lang="en-AU" dirty="0"/>
          </a:p>
          <a:p>
            <a:pPr marL="457200" indent="-457200">
              <a:buFont typeface="Arial" panose="020B0604020202020204" pitchFamily="34" charset="0"/>
              <a:buChar char="•"/>
            </a:pPr>
            <a:r>
              <a:rPr lang="en-AU" dirty="0"/>
              <a:t>But how do we figure out how to control each motor to reach desired joint angles?</a:t>
            </a:r>
          </a:p>
        </p:txBody>
      </p:sp>
    </p:spTree>
    <p:extLst>
      <p:ext uri="{BB962C8B-B14F-4D97-AF65-F5344CB8AC3E}">
        <p14:creationId xmlns:p14="http://schemas.microsoft.com/office/powerpoint/2010/main" val="1922582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ED479-E04D-FB48-3768-6854ADA3B02E}"/>
              </a:ext>
            </a:extLst>
          </p:cNvPr>
          <p:cNvSpPr>
            <a:spLocks noGrp="1"/>
          </p:cNvSpPr>
          <p:nvPr>
            <p:ph type="title"/>
          </p:nvPr>
        </p:nvSpPr>
        <p:spPr/>
        <p:txBody>
          <a:bodyPr/>
          <a:lstStyle/>
          <a:p>
            <a:r>
              <a:rPr lang="en-AU" dirty="0"/>
              <a:t>Robot-Joint Control</a:t>
            </a:r>
          </a:p>
        </p:txBody>
      </p:sp>
      <p:sp>
        <p:nvSpPr>
          <p:cNvPr id="3" name="Content Placeholder 2">
            <a:extLst>
              <a:ext uri="{FF2B5EF4-FFF2-40B4-BE49-F238E27FC236}">
                <a16:creationId xmlns:a16="http://schemas.microsoft.com/office/drawing/2014/main" id="{5B8EDEEA-C168-609E-8B1F-83867E4096FB}"/>
              </a:ext>
            </a:extLst>
          </p:cNvPr>
          <p:cNvSpPr>
            <a:spLocks noGrp="1"/>
          </p:cNvSpPr>
          <p:nvPr>
            <p:ph idx="1"/>
          </p:nvPr>
        </p:nvSpPr>
        <p:spPr/>
        <p:txBody>
          <a:bodyPr/>
          <a:lstStyle/>
          <a:p>
            <a:pPr marL="457200" indent="-457200">
              <a:buFont typeface="Arial" panose="020B0604020202020204" pitchFamily="34" charset="0"/>
              <a:buChar char="•"/>
            </a:pPr>
            <a:r>
              <a:rPr lang="en-AU" dirty="0"/>
              <a:t>Robots are typically controlled by actuators:</a:t>
            </a:r>
          </a:p>
          <a:p>
            <a:pPr marL="687600" lvl="1" indent="-457200"/>
            <a:r>
              <a:rPr lang="en-AU" dirty="0"/>
              <a:t>Hydraulic</a:t>
            </a:r>
          </a:p>
          <a:p>
            <a:pPr marL="687600" lvl="1" indent="-457200"/>
            <a:r>
              <a:rPr lang="en-AU" dirty="0"/>
              <a:t>Pneumatic</a:t>
            </a:r>
          </a:p>
          <a:p>
            <a:pPr marL="687600" lvl="1" indent="-457200"/>
            <a:r>
              <a:rPr lang="en-AU" dirty="0"/>
              <a:t>Electric</a:t>
            </a:r>
          </a:p>
          <a:p>
            <a:pPr marL="457200" indent="-457200">
              <a:buFont typeface="Arial" panose="020B0604020202020204" pitchFamily="34" charset="0"/>
              <a:buChar char="•"/>
            </a:pPr>
            <a:r>
              <a:rPr lang="en-AU" dirty="0"/>
              <a:t>The UR5e has an electric rotary actuator.</a:t>
            </a:r>
          </a:p>
          <a:p>
            <a:pPr marL="687600" lvl="1" indent="-457200"/>
            <a:r>
              <a:rPr lang="en-AU" dirty="0"/>
              <a:t>Converts input electric current to output torque</a:t>
            </a:r>
          </a:p>
          <a:p>
            <a:pPr marL="687600" lvl="1" indent="-457200"/>
            <a:r>
              <a:rPr lang="en-AU" dirty="0"/>
              <a:t>Converts input voltage to output rotational velocity</a:t>
            </a:r>
          </a:p>
          <a:p>
            <a:pPr marL="687600" lvl="1" indent="-457200"/>
            <a:endParaRPr lang="en-AU" dirty="0"/>
          </a:p>
        </p:txBody>
      </p:sp>
    </p:spTree>
    <p:extLst>
      <p:ext uri="{BB962C8B-B14F-4D97-AF65-F5344CB8AC3E}">
        <p14:creationId xmlns:p14="http://schemas.microsoft.com/office/powerpoint/2010/main" val="1469514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8E6AD-F752-1E00-3360-4664DBDC3E75}"/>
              </a:ext>
            </a:extLst>
          </p:cNvPr>
          <p:cNvSpPr>
            <a:spLocks noGrp="1"/>
          </p:cNvSpPr>
          <p:nvPr>
            <p:ph type="title"/>
          </p:nvPr>
        </p:nvSpPr>
        <p:spPr/>
        <p:txBody>
          <a:bodyPr/>
          <a:lstStyle/>
          <a:p>
            <a:r>
              <a:rPr lang="en-AU" dirty="0"/>
              <a:t>Robot-Joint Control Cont.</a:t>
            </a:r>
            <a:br>
              <a:rPr lang="en-AU" dirty="0"/>
            </a:br>
            <a:r>
              <a:rPr lang="en-AU" dirty="0"/>
              <a:t>A very simplified diagram</a:t>
            </a:r>
          </a:p>
        </p:txBody>
      </p:sp>
      <p:grpSp>
        <p:nvGrpSpPr>
          <p:cNvPr id="34" name="Group 33">
            <a:extLst>
              <a:ext uri="{FF2B5EF4-FFF2-40B4-BE49-F238E27FC236}">
                <a16:creationId xmlns:a16="http://schemas.microsoft.com/office/drawing/2014/main" id="{908F8453-597E-AEC5-EDFF-1FBEB99265A5}"/>
              </a:ext>
            </a:extLst>
          </p:cNvPr>
          <p:cNvGrpSpPr/>
          <p:nvPr/>
        </p:nvGrpSpPr>
        <p:grpSpPr>
          <a:xfrm>
            <a:off x="673608" y="2739905"/>
            <a:ext cx="10043160" cy="3164071"/>
            <a:chOff x="673608" y="2739905"/>
            <a:chExt cx="10043160" cy="3164071"/>
          </a:xfrm>
        </p:grpSpPr>
        <p:sp>
          <p:nvSpPr>
            <p:cNvPr id="4" name="Rectangle 3">
              <a:extLst>
                <a:ext uri="{FF2B5EF4-FFF2-40B4-BE49-F238E27FC236}">
                  <a16:creationId xmlns:a16="http://schemas.microsoft.com/office/drawing/2014/main" id="{701E64B1-C140-D93A-E48C-CFF3FA9A9939}"/>
                </a:ext>
              </a:extLst>
            </p:cNvPr>
            <p:cNvSpPr/>
            <p:nvPr/>
          </p:nvSpPr>
          <p:spPr>
            <a:xfrm>
              <a:off x="3355848" y="2819400"/>
              <a:ext cx="1993392" cy="1188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Joint control Algorithm</a:t>
              </a:r>
            </a:p>
          </p:txBody>
        </p:sp>
        <p:sp>
          <p:nvSpPr>
            <p:cNvPr id="5" name="Rectangle 4">
              <a:extLst>
                <a:ext uri="{FF2B5EF4-FFF2-40B4-BE49-F238E27FC236}">
                  <a16:creationId xmlns:a16="http://schemas.microsoft.com/office/drawing/2014/main" id="{7CD4DAC7-D524-06C3-85E4-4DA4CC652F36}"/>
                </a:ext>
              </a:extLst>
            </p:cNvPr>
            <p:cNvSpPr/>
            <p:nvPr/>
          </p:nvSpPr>
          <p:spPr>
            <a:xfrm>
              <a:off x="6358128" y="2812574"/>
              <a:ext cx="1993392" cy="1188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Actuator</a:t>
              </a:r>
            </a:p>
          </p:txBody>
        </p:sp>
        <p:sp>
          <p:nvSpPr>
            <p:cNvPr id="6" name="Rectangle 5">
              <a:extLst>
                <a:ext uri="{FF2B5EF4-FFF2-40B4-BE49-F238E27FC236}">
                  <a16:creationId xmlns:a16="http://schemas.microsoft.com/office/drawing/2014/main" id="{2E6B9BEF-0237-2297-54F3-7EE97888445E}"/>
                </a:ext>
              </a:extLst>
            </p:cNvPr>
            <p:cNvSpPr/>
            <p:nvPr/>
          </p:nvSpPr>
          <p:spPr>
            <a:xfrm>
              <a:off x="4779264" y="4715256"/>
              <a:ext cx="1993392" cy="1188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Position Sensor</a:t>
              </a:r>
            </a:p>
          </p:txBody>
        </p:sp>
        <p:cxnSp>
          <p:nvCxnSpPr>
            <p:cNvPr id="8" name="Straight Arrow Connector 7">
              <a:extLst>
                <a:ext uri="{FF2B5EF4-FFF2-40B4-BE49-F238E27FC236}">
                  <a16:creationId xmlns:a16="http://schemas.microsoft.com/office/drawing/2014/main" id="{D10A0094-8C60-1B95-9E93-E7E256CBA419}"/>
                </a:ext>
              </a:extLst>
            </p:cNvPr>
            <p:cNvCxnSpPr>
              <a:cxnSpLocks/>
              <a:endCxn id="4" idx="1"/>
            </p:cNvCxnSpPr>
            <p:nvPr/>
          </p:nvCxnSpPr>
          <p:spPr>
            <a:xfrm>
              <a:off x="978408" y="3403521"/>
              <a:ext cx="2377440" cy="10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6FB8A490-2253-BC76-EC62-D4C5D4A58109}"/>
                </a:ext>
              </a:extLst>
            </p:cNvPr>
            <p:cNvCxnSpPr>
              <a:cxnSpLocks/>
              <a:stCxn id="4" idx="3"/>
              <a:endCxn id="5" idx="1"/>
            </p:cNvCxnSpPr>
            <p:nvPr/>
          </p:nvCxnSpPr>
          <p:spPr>
            <a:xfrm flipV="1">
              <a:off x="5349240" y="3406934"/>
              <a:ext cx="1008888" cy="68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316D5A5A-11C3-2653-67D9-73A620240C97}"/>
                </a:ext>
              </a:extLst>
            </p:cNvPr>
            <p:cNvCxnSpPr>
              <a:cxnSpLocks/>
              <a:stCxn id="5" idx="3"/>
            </p:cNvCxnSpPr>
            <p:nvPr/>
          </p:nvCxnSpPr>
          <p:spPr>
            <a:xfrm>
              <a:off x="8351520" y="3406934"/>
              <a:ext cx="2365248" cy="220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CCED2E39-6930-EB53-34B8-14CBC16F57DE}"/>
                </a:ext>
              </a:extLst>
            </p:cNvPr>
            <p:cNvCxnSpPr/>
            <p:nvPr/>
          </p:nvCxnSpPr>
          <p:spPr>
            <a:xfrm>
              <a:off x="9360408" y="3406934"/>
              <a:ext cx="0" cy="190268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2E663238-E77B-BB6B-1705-FF912477147F}"/>
                </a:ext>
              </a:extLst>
            </p:cNvPr>
            <p:cNvCxnSpPr>
              <a:cxnSpLocks/>
              <a:endCxn id="6" idx="3"/>
            </p:cNvCxnSpPr>
            <p:nvPr/>
          </p:nvCxnSpPr>
          <p:spPr>
            <a:xfrm flipH="1">
              <a:off x="6772656" y="5302790"/>
              <a:ext cx="2587752" cy="68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A43E6BDC-E3D0-D185-F493-B584F06C61A6}"/>
                </a:ext>
              </a:extLst>
            </p:cNvPr>
            <p:cNvCxnSpPr>
              <a:cxnSpLocks/>
              <a:stCxn id="6" idx="1"/>
            </p:cNvCxnSpPr>
            <p:nvPr/>
          </p:nvCxnSpPr>
          <p:spPr>
            <a:xfrm flipH="1">
              <a:off x="2752344" y="5309616"/>
              <a:ext cx="202692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847D8E6B-8849-1A0F-9439-72BB4CDDAE51}"/>
                </a:ext>
              </a:extLst>
            </p:cNvPr>
            <p:cNvCxnSpPr>
              <a:cxnSpLocks/>
            </p:cNvCxnSpPr>
            <p:nvPr/>
          </p:nvCxnSpPr>
          <p:spPr>
            <a:xfrm flipV="1">
              <a:off x="2752344" y="3429000"/>
              <a:ext cx="0" cy="185855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8" name="TextBox 27">
              <a:extLst>
                <a:ext uri="{FF2B5EF4-FFF2-40B4-BE49-F238E27FC236}">
                  <a16:creationId xmlns:a16="http://schemas.microsoft.com/office/drawing/2014/main" id="{1665FEC2-6A02-4E4D-C58C-BE5A5359BBAE}"/>
                </a:ext>
              </a:extLst>
            </p:cNvPr>
            <p:cNvSpPr txBox="1"/>
            <p:nvPr/>
          </p:nvSpPr>
          <p:spPr>
            <a:xfrm>
              <a:off x="673608" y="2739905"/>
              <a:ext cx="2157983" cy="646331"/>
            </a:xfrm>
            <a:prstGeom prst="rect">
              <a:avLst/>
            </a:prstGeom>
            <a:noFill/>
          </p:spPr>
          <p:txBody>
            <a:bodyPr wrap="square" rtlCol="0">
              <a:spAutoFit/>
            </a:bodyPr>
            <a:lstStyle/>
            <a:p>
              <a:pPr algn="ctr"/>
              <a:r>
                <a:rPr lang="en-AU" dirty="0"/>
                <a:t>Desired Joint Angle Position</a:t>
              </a:r>
            </a:p>
          </p:txBody>
        </p:sp>
        <p:sp>
          <p:nvSpPr>
            <p:cNvPr id="30" name="TextBox 29">
              <a:extLst>
                <a:ext uri="{FF2B5EF4-FFF2-40B4-BE49-F238E27FC236}">
                  <a16:creationId xmlns:a16="http://schemas.microsoft.com/office/drawing/2014/main" id="{6A4CA519-516B-4990-ADA7-ECDD064E312A}"/>
                </a:ext>
              </a:extLst>
            </p:cNvPr>
            <p:cNvSpPr txBox="1"/>
            <p:nvPr/>
          </p:nvSpPr>
          <p:spPr>
            <a:xfrm>
              <a:off x="7004304" y="4678681"/>
              <a:ext cx="2157983" cy="646331"/>
            </a:xfrm>
            <a:prstGeom prst="rect">
              <a:avLst/>
            </a:prstGeom>
            <a:noFill/>
          </p:spPr>
          <p:txBody>
            <a:bodyPr wrap="square" rtlCol="0">
              <a:spAutoFit/>
            </a:bodyPr>
            <a:lstStyle/>
            <a:p>
              <a:pPr algn="ctr"/>
              <a:r>
                <a:rPr lang="en-AU" dirty="0"/>
                <a:t>Actual Joint Angle Position</a:t>
              </a:r>
            </a:p>
          </p:txBody>
        </p:sp>
        <p:sp>
          <p:nvSpPr>
            <p:cNvPr id="32" name="TextBox 31">
              <a:extLst>
                <a:ext uri="{FF2B5EF4-FFF2-40B4-BE49-F238E27FC236}">
                  <a16:creationId xmlns:a16="http://schemas.microsoft.com/office/drawing/2014/main" id="{0518E19B-CBE3-74D5-7BED-973E17553E2C}"/>
                </a:ext>
              </a:extLst>
            </p:cNvPr>
            <p:cNvSpPr txBox="1"/>
            <p:nvPr/>
          </p:nvSpPr>
          <p:spPr>
            <a:xfrm>
              <a:off x="4754881" y="2992184"/>
              <a:ext cx="2157983" cy="369332"/>
            </a:xfrm>
            <a:prstGeom prst="rect">
              <a:avLst/>
            </a:prstGeom>
            <a:noFill/>
          </p:spPr>
          <p:txBody>
            <a:bodyPr wrap="square" rtlCol="0">
              <a:spAutoFit/>
            </a:bodyPr>
            <a:lstStyle/>
            <a:p>
              <a:pPr algn="ctr"/>
              <a:r>
                <a:rPr lang="en-AU" dirty="0"/>
                <a:t>PWM</a:t>
              </a:r>
            </a:p>
          </p:txBody>
        </p:sp>
        <p:sp>
          <p:nvSpPr>
            <p:cNvPr id="33" name="TextBox 32">
              <a:extLst>
                <a:ext uri="{FF2B5EF4-FFF2-40B4-BE49-F238E27FC236}">
                  <a16:creationId xmlns:a16="http://schemas.microsoft.com/office/drawing/2014/main" id="{D9C3685F-F97E-D0FB-ABE6-6743488C3365}"/>
                </a:ext>
              </a:extLst>
            </p:cNvPr>
            <p:cNvSpPr txBox="1"/>
            <p:nvPr/>
          </p:nvSpPr>
          <p:spPr>
            <a:xfrm>
              <a:off x="9287259" y="2989018"/>
              <a:ext cx="1152142" cy="369332"/>
            </a:xfrm>
            <a:prstGeom prst="rect">
              <a:avLst/>
            </a:prstGeom>
            <a:noFill/>
          </p:spPr>
          <p:txBody>
            <a:bodyPr wrap="square" rtlCol="0">
              <a:spAutoFit/>
            </a:bodyPr>
            <a:lstStyle/>
            <a:p>
              <a:pPr algn="ctr"/>
              <a:r>
                <a:rPr lang="en-AU" dirty="0"/>
                <a:t>Torque</a:t>
              </a:r>
            </a:p>
          </p:txBody>
        </p:sp>
      </p:grpSp>
    </p:spTree>
    <p:extLst>
      <p:ext uri="{BB962C8B-B14F-4D97-AF65-F5344CB8AC3E}">
        <p14:creationId xmlns:p14="http://schemas.microsoft.com/office/powerpoint/2010/main" val="4294206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F2279-0C9B-71B1-4E3E-DA1E28352BA6}"/>
              </a:ext>
            </a:extLst>
          </p:cNvPr>
          <p:cNvSpPr>
            <a:spLocks noGrp="1"/>
          </p:cNvSpPr>
          <p:nvPr>
            <p:ph type="title"/>
          </p:nvPr>
        </p:nvSpPr>
        <p:spPr/>
        <p:txBody>
          <a:bodyPr/>
          <a:lstStyle/>
          <a:p>
            <a:r>
              <a:rPr lang="en-AU" dirty="0"/>
              <a:t>Robot-Dynamic Control</a:t>
            </a:r>
          </a:p>
        </p:txBody>
      </p:sp>
      <p:sp>
        <p:nvSpPr>
          <p:cNvPr id="3" name="Content Placeholder 2">
            <a:extLst>
              <a:ext uri="{FF2B5EF4-FFF2-40B4-BE49-F238E27FC236}">
                <a16:creationId xmlns:a16="http://schemas.microsoft.com/office/drawing/2014/main" id="{91C8E5FB-2820-10C8-04A9-E71D71B65512}"/>
              </a:ext>
            </a:extLst>
          </p:cNvPr>
          <p:cNvSpPr>
            <a:spLocks noGrp="1"/>
          </p:cNvSpPr>
          <p:nvPr>
            <p:ph idx="1"/>
          </p:nvPr>
        </p:nvSpPr>
        <p:spPr/>
        <p:txBody>
          <a:bodyPr/>
          <a:lstStyle/>
          <a:p>
            <a:pPr marL="457200" indent="-457200">
              <a:buFont typeface="Arial" panose="020B0604020202020204" pitchFamily="34" charset="0"/>
              <a:buChar char="•"/>
            </a:pPr>
            <a:r>
              <a:rPr lang="en-AU" dirty="0"/>
              <a:t>It’s a bit more complicated than what the diagram on the previous slide represents.</a:t>
            </a:r>
          </a:p>
          <a:p>
            <a:pPr marL="457200" indent="-457200">
              <a:buFont typeface="Arial" panose="020B0604020202020204" pitchFamily="34" charset="0"/>
              <a:buChar char="•"/>
            </a:pPr>
            <a:r>
              <a:rPr lang="en-AU" dirty="0"/>
              <a:t>The physical world applies some effect to each of the links on the robot that must be considered in the control algorithm</a:t>
            </a:r>
          </a:p>
          <a:p>
            <a:pPr marL="457200" indent="-457200">
              <a:buFont typeface="Arial" panose="020B0604020202020204" pitchFamily="34" charset="0"/>
              <a:buChar char="•"/>
            </a:pPr>
            <a:r>
              <a:rPr lang="en-AU" dirty="0"/>
              <a:t>For example: When the robot is stationary, a constant torque must be applied to each motor to help hold the position. Otherwise it will just fall down!</a:t>
            </a:r>
          </a:p>
        </p:txBody>
      </p:sp>
    </p:spTree>
    <p:extLst>
      <p:ext uri="{BB962C8B-B14F-4D97-AF65-F5344CB8AC3E}">
        <p14:creationId xmlns:p14="http://schemas.microsoft.com/office/powerpoint/2010/main" val="3949019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F2279-0C9B-71B1-4E3E-DA1E28352BA6}"/>
              </a:ext>
            </a:extLst>
          </p:cNvPr>
          <p:cNvSpPr>
            <a:spLocks noGrp="1"/>
          </p:cNvSpPr>
          <p:nvPr>
            <p:ph type="title"/>
          </p:nvPr>
        </p:nvSpPr>
        <p:spPr/>
        <p:txBody>
          <a:bodyPr/>
          <a:lstStyle/>
          <a:p>
            <a:r>
              <a:rPr lang="en-AU" dirty="0"/>
              <a:t>Robot-Dynamic Control</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1C8E5FB-2820-10C8-04A9-E71D71B65512}"/>
                  </a:ext>
                </a:extLst>
              </p:cNvPr>
              <p:cNvSpPr>
                <a:spLocks noGrp="1"/>
              </p:cNvSpPr>
              <p:nvPr>
                <p:ph idx="1"/>
              </p:nvPr>
            </p:nvSpPr>
            <p:spPr/>
            <p:txBody>
              <a:bodyPr>
                <a:normAutofit fontScale="92500" lnSpcReduction="10000"/>
              </a:bodyPr>
              <a:lstStyle/>
              <a:p>
                <a:pPr>
                  <a:buNone/>
                </a:pPr>
                <a14:m>
                  <m:oMathPara xmlns:m="http://schemas.openxmlformats.org/officeDocument/2006/math">
                    <m:oMathParaPr>
                      <m:jc m:val="centerGroup"/>
                    </m:oMathParaPr>
                    <m:oMath xmlns:m="http://schemas.openxmlformats.org/officeDocument/2006/math">
                      <m:r>
                        <a:rPr lang="en-US" sz="2800" b="0" i="1" smtClean="0">
                          <a:solidFill>
                            <a:schemeClr val="tx1"/>
                          </a:solidFill>
                          <a:latin typeface="Cambria Math" panose="02040503050406030204" pitchFamily="18" charset="0"/>
                          <a:cs typeface="Segoe UI" panose="020B0502040204020203" pitchFamily="34" charset="0"/>
                        </a:rPr>
                        <m:t>𝑀</m:t>
                      </m:r>
                      <m:d>
                        <m:dPr>
                          <m:ctrlPr>
                            <a:rPr lang="en-US" sz="2800" b="1" i="1" smtClean="0">
                              <a:solidFill>
                                <a:prstClr val="black"/>
                              </a:solidFill>
                              <a:latin typeface="Cambria Math" panose="02040503050406030204" pitchFamily="18" charset="0"/>
                              <a:cs typeface="Segoe UI" panose="020B0502040204020203" pitchFamily="34" charset="0"/>
                            </a:rPr>
                          </m:ctrlPr>
                        </m:dPr>
                        <m:e>
                          <m:r>
                            <a:rPr lang="en-US" sz="2800" b="1" i="1" smtClean="0">
                              <a:solidFill>
                                <a:prstClr val="black"/>
                              </a:solidFill>
                              <a:latin typeface="Cambria Math" panose="02040503050406030204" pitchFamily="18" charset="0"/>
                              <a:cs typeface="Segoe UI" panose="020B0502040204020203" pitchFamily="34" charset="0"/>
                            </a:rPr>
                            <m:t>𝒒</m:t>
                          </m:r>
                        </m:e>
                      </m:d>
                      <m:sSub>
                        <m:sSubPr>
                          <m:ctrlPr>
                            <a:rPr lang="en-US" sz="2800" b="0" i="1" smtClean="0">
                              <a:solidFill>
                                <a:prstClr val="black"/>
                              </a:solidFill>
                              <a:latin typeface="Cambria Math" panose="02040503050406030204" pitchFamily="18" charset="0"/>
                              <a:cs typeface="Segoe UI" panose="020B0502040204020203" pitchFamily="34" charset="0"/>
                            </a:rPr>
                          </m:ctrlPr>
                        </m:sSubPr>
                        <m:e>
                          <m:acc>
                            <m:accPr>
                              <m:chr m:val="̈"/>
                              <m:ctrlPr>
                                <a:rPr lang="en-US" sz="2800" b="0" i="1" smtClean="0">
                                  <a:solidFill>
                                    <a:prstClr val="black"/>
                                  </a:solidFill>
                                  <a:latin typeface="Cambria Math" panose="02040503050406030204" pitchFamily="18" charset="0"/>
                                  <a:cs typeface="Segoe UI" panose="020B0502040204020203" pitchFamily="34" charset="0"/>
                                </a:rPr>
                              </m:ctrlPr>
                            </m:accPr>
                            <m:e>
                              <m:r>
                                <a:rPr lang="en-US" sz="2800" b="1" i="1" smtClean="0">
                                  <a:solidFill>
                                    <a:prstClr val="black"/>
                                  </a:solidFill>
                                  <a:latin typeface="Cambria Math" panose="02040503050406030204" pitchFamily="18" charset="0"/>
                                  <a:cs typeface="Segoe UI" panose="020B0502040204020203" pitchFamily="34" charset="0"/>
                                </a:rPr>
                                <m:t>𝒒</m:t>
                              </m:r>
                            </m:e>
                          </m:acc>
                        </m:e>
                        <m:sub/>
                      </m:sSub>
                      <m:r>
                        <a:rPr lang="en-US" sz="2800">
                          <a:solidFill>
                            <a:prstClr val="black"/>
                          </a:solidFill>
                          <a:latin typeface="Cambria Math" panose="02040503050406030204" pitchFamily="18" charset="0"/>
                          <a:cs typeface="Segoe UI" panose="020B0502040204020203" pitchFamily="34" charset="0"/>
                        </a:rPr>
                        <m:t>+</m:t>
                      </m:r>
                      <m:r>
                        <a:rPr lang="en-US" sz="2800" i="1" smtClean="0">
                          <a:solidFill>
                            <a:prstClr val="black"/>
                          </a:solidFill>
                          <a:latin typeface="Cambria Math" panose="02040503050406030204" pitchFamily="18" charset="0"/>
                          <a:cs typeface="Segoe UI" panose="020B0502040204020203" pitchFamily="34" charset="0"/>
                        </a:rPr>
                        <m:t>𝐶</m:t>
                      </m:r>
                      <m:d>
                        <m:dPr>
                          <m:ctrlPr>
                            <a:rPr lang="en-US" sz="2800" b="1" i="1" smtClean="0">
                              <a:solidFill>
                                <a:prstClr val="black"/>
                              </a:solidFill>
                              <a:latin typeface="Cambria Math" panose="02040503050406030204" pitchFamily="18" charset="0"/>
                              <a:cs typeface="Segoe UI" panose="020B0502040204020203" pitchFamily="34" charset="0"/>
                            </a:rPr>
                          </m:ctrlPr>
                        </m:dPr>
                        <m:e>
                          <m:r>
                            <a:rPr lang="en-US" sz="2800" b="1" i="1" smtClean="0">
                              <a:solidFill>
                                <a:prstClr val="black"/>
                              </a:solidFill>
                              <a:latin typeface="Cambria Math" panose="02040503050406030204" pitchFamily="18" charset="0"/>
                              <a:cs typeface="Segoe UI" panose="020B0502040204020203" pitchFamily="34" charset="0"/>
                            </a:rPr>
                            <m:t>𝒒</m:t>
                          </m:r>
                          <m:r>
                            <a:rPr lang="en-US" sz="2800" b="1" i="1" smtClean="0">
                              <a:solidFill>
                                <a:prstClr val="black"/>
                              </a:solidFill>
                              <a:latin typeface="Cambria Math" panose="02040503050406030204" pitchFamily="18" charset="0"/>
                              <a:cs typeface="Segoe UI" panose="020B0502040204020203" pitchFamily="34" charset="0"/>
                            </a:rPr>
                            <m:t>,</m:t>
                          </m:r>
                          <m:acc>
                            <m:accPr>
                              <m:chr m:val="̇"/>
                              <m:ctrlPr>
                                <a:rPr lang="en-US" sz="2800" b="1" i="1" smtClean="0">
                                  <a:solidFill>
                                    <a:prstClr val="black"/>
                                  </a:solidFill>
                                  <a:latin typeface="Cambria Math" panose="02040503050406030204" pitchFamily="18" charset="0"/>
                                  <a:cs typeface="Segoe UI" panose="020B0502040204020203" pitchFamily="34" charset="0"/>
                                </a:rPr>
                              </m:ctrlPr>
                            </m:accPr>
                            <m:e>
                              <m:r>
                                <a:rPr lang="en-US" sz="2800" b="1" i="1" smtClean="0">
                                  <a:solidFill>
                                    <a:prstClr val="black"/>
                                  </a:solidFill>
                                  <a:latin typeface="Cambria Math" panose="02040503050406030204" pitchFamily="18" charset="0"/>
                                  <a:cs typeface="Segoe UI" panose="020B0502040204020203" pitchFamily="34" charset="0"/>
                                </a:rPr>
                                <m:t>𝒒</m:t>
                              </m:r>
                            </m:e>
                          </m:acc>
                        </m:e>
                      </m:d>
                      <m:sSub>
                        <m:sSubPr>
                          <m:ctrlPr>
                            <a:rPr lang="en-US" sz="2800" b="1" i="1" smtClean="0">
                              <a:solidFill>
                                <a:prstClr val="black"/>
                              </a:solidFill>
                              <a:latin typeface="Cambria Math" panose="02040503050406030204" pitchFamily="18" charset="0"/>
                              <a:cs typeface="Segoe UI" panose="020B0502040204020203" pitchFamily="34" charset="0"/>
                            </a:rPr>
                          </m:ctrlPr>
                        </m:sSubPr>
                        <m:e>
                          <m:acc>
                            <m:accPr>
                              <m:chr m:val="̇"/>
                              <m:ctrlPr>
                                <a:rPr lang="en-US" sz="2800" b="1" i="1" smtClean="0">
                                  <a:solidFill>
                                    <a:prstClr val="black"/>
                                  </a:solidFill>
                                  <a:latin typeface="Cambria Math" panose="02040503050406030204" pitchFamily="18" charset="0"/>
                                  <a:cs typeface="Segoe UI" panose="020B0502040204020203" pitchFamily="34" charset="0"/>
                                </a:rPr>
                              </m:ctrlPr>
                            </m:accPr>
                            <m:e>
                              <m:r>
                                <a:rPr lang="en-US" sz="2800" b="1" i="1" smtClean="0">
                                  <a:solidFill>
                                    <a:prstClr val="black"/>
                                  </a:solidFill>
                                  <a:latin typeface="Cambria Math" panose="02040503050406030204" pitchFamily="18" charset="0"/>
                                  <a:cs typeface="Segoe UI" panose="020B0502040204020203" pitchFamily="34" charset="0"/>
                                </a:rPr>
                                <m:t>𝒒</m:t>
                              </m:r>
                            </m:e>
                          </m:acc>
                        </m:e>
                        <m:sub/>
                      </m:sSub>
                      <m:r>
                        <a:rPr lang="en-US" sz="2800" i="1">
                          <a:solidFill>
                            <a:prstClr val="black"/>
                          </a:solidFill>
                          <a:latin typeface="Cambria Math" panose="02040503050406030204" pitchFamily="18" charset="0"/>
                          <a:cs typeface="Segoe UI" panose="020B0502040204020203" pitchFamily="34" charset="0"/>
                        </a:rPr>
                        <m:t>+</m:t>
                      </m:r>
                      <m:r>
                        <a:rPr lang="en-US" sz="2800" b="0" i="1" smtClean="0">
                          <a:solidFill>
                            <a:prstClr val="black"/>
                          </a:solidFill>
                          <a:latin typeface="Cambria Math" panose="02040503050406030204" pitchFamily="18" charset="0"/>
                          <a:cs typeface="Segoe UI" panose="020B0502040204020203" pitchFamily="34" charset="0"/>
                        </a:rPr>
                        <m:t>𝑔</m:t>
                      </m:r>
                      <m:d>
                        <m:dPr>
                          <m:ctrlPr>
                            <a:rPr lang="en-US" sz="2800" b="1" i="1">
                              <a:solidFill>
                                <a:prstClr val="black"/>
                              </a:solidFill>
                              <a:latin typeface="Cambria Math" panose="02040503050406030204" pitchFamily="18" charset="0"/>
                              <a:cs typeface="Segoe UI" panose="020B0502040204020203" pitchFamily="34" charset="0"/>
                            </a:rPr>
                          </m:ctrlPr>
                        </m:dPr>
                        <m:e>
                          <m:r>
                            <a:rPr lang="en-US" sz="2800" b="1" i="1">
                              <a:solidFill>
                                <a:prstClr val="black"/>
                              </a:solidFill>
                              <a:latin typeface="Cambria Math" panose="02040503050406030204" pitchFamily="18" charset="0"/>
                              <a:cs typeface="Segoe UI" panose="020B0502040204020203" pitchFamily="34" charset="0"/>
                            </a:rPr>
                            <m:t>𝒒</m:t>
                          </m:r>
                        </m:e>
                      </m:d>
                      <m:r>
                        <a:rPr lang="en-US" sz="2800" i="1">
                          <a:solidFill>
                            <a:prstClr val="black"/>
                          </a:solidFill>
                          <a:latin typeface="Cambria Math" panose="02040503050406030204" pitchFamily="18" charset="0"/>
                          <a:cs typeface="Segoe UI" panose="020B0502040204020203" pitchFamily="34" charset="0"/>
                        </a:rPr>
                        <m:t>=</m:t>
                      </m:r>
                      <m:r>
                        <a:rPr lang="en-US" sz="2800" b="1" i="1" smtClean="0">
                          <a:solidFill>
                            <a:prstClr val="black"/>
                          </a:solidFill>
                          <a:latin typeface="Cambria Math" panose="02040503050406030204" pitchFamily="18" charset="0"/>
                          <a:cs typeface="Segoe UI" panose="020B0502040204020203" pitchFamily="34" charset="0"/>
                        </a:rPr>
                        <m:t>𝝉</m:t>
                      </m:r>
                      <m:r>
                        <a:rPr lang="en-US" sz="2800" i="1">
                          <a:solidFill>
                            <a:prstClr val="black"/>
                          </a:solidFill>
                          <a:latin typeface="Cambria Math" panose="02040503050406030204" pitchFamily="18" charset="0"/>
                          <a:cs typeface="Segoe UI" panose="020B0502040204020203" pitchFamily="34" charset="0"/>
                        </a:rPr>
                        <m:t>;</m:t>
                      </m:r>
                    </m:oMath>
                  </m:oMathPara>
                </a14:m>
                <a:endParaRPr lang="en-US" sz="2800" b="0" dirty="0">
                  <a:solidFill>
                    <a:srgbClr val="000000"/>
                  </a:solidFill>
                  <a:latin typeface="Segoe UI" panose="020B0502040204020203" pitchFamily="34" charset="0"/>
                  <a:cs typeface="Segoe UI" panose="020B0502040204020203" pitchFamily="34" charset="0"/>
                </a:endParaRPr>
              </a:p>
              <a:p>
                <a:pPr>
                  <a:buNone/>
                </a:pPr>
                <a:endParaRPr lang="en-US" sz="2800" b="0" dirty="0">
                  <a:solidFill>
                    <a:srgbClr val="000000"/>
                  </a:solidFill>
                  <a:latin typeface="Segoe UI" panose="020B0502040204020203" pitchFamily="34" charset="0"/>
                  <a:cs typeface="Segoe UI" panose="020B0502040204020203" pitchFamily="34" charset="0"/>
                </a:endParaRPr>
              </a:p>
              <a:p>
                <a:pPr>
                  <a:buNone/>
                </a:pPr>
                <a:endParaRPr lang="en-AU" dirty="0"/>
              </a:p>
              <a:p>
                <a:pPr>
                  <a:buNone/>
                </a:pPr>
                <a:endParaRPr lang="en-AU" dirty="0"/>
              </a:p>
              <a:p>
                <a:pPr>
                  <a:buNone/>
                </a:pPr>
                <a:endParaRPr lang="en-AU" dirty="0"/>
              </a:p>
              <a:p>
                <a:pPr>
                  <a:buNone/>
                </a:pPr>
                <a:endParaRPr lang="en-AU" dirty="0"/>
              </a:p>
              <a:p>
                <a:pPr>
                  <a:buNone/>
                </a:pPr>
                <a:endParaRPr lang="en-AU" dirty="0"/>
              </a:p>
              <a:p>
                <a:pPr marL="457200" indent="-457200">
                  <a:buFont typeface="Arial" panose="020B0604020202020204" pitchFamily="34" charset="0"/>
                  <a:buChar char="•"/>
                </a:pPr>
                <a:r>
                  <a:rPr lang="en-AU" dirty="0"/>
                  <a:t>Other forces such as gravity and the Coriolis force must also be considered when determining the torque at a particular joint. </a:t>
                </a:r>
              </a:p>
              <a:p>
                <a:pPr marL="457200" indent="-457200">
                  <a:buFont typeface="Arial" panose="020B0604020202020204" pitchFamily="34" charset="0"/>
                  <a:buChar char="•"/>
                </a:pPr>
                <a:r>
                  <a:rPr lang="en-AU" dirty="0"/>
                  <a:t>The full set of formulas are presented in the lectures. </a:t>
                </a:r>
              </a:p>
              <a:p>
                <a:pPr>
                  <a:buNone/>
                </a:pPr>
                <a:endParaRPr lang="en-AU" dirty="0"/>
              </a:p>
              <a:p>
                <a:pPr marL="457200" indent="-457200">
                  <a:buFont typeface="Arial" panose="020B0604020202020204" pitchFamily="34" charset="0"/>
                  <a:buChar char="•"/>
                </a:pPr>
                <a:endParaRPr lang="en-AU" dirty="0"/>
              </a:p>
            </p:txBody>
          </p:sp>
        </mc:Choice>
        <mc:Fallback>
          <p:sp>
            <p:nvSpPr>
              <p:cNvPr id="3" name="Content Placeholder 2">
                <a:extLst>
                  <a:ext uri="{FF2B5EF4-FFF2-40B4-BE49-F238E27FC236}">
                    <a16:creationId xmlns:a16="http://schemas.microsoft.com/office/drawing/2014/main" id="{91C8E5FB-2820-10C8-04A9-E71D71B65512}"/>
                  </a:ext>
                </a:extLst>
              </p:cNvPr>
              <p:cNvSpPr>
                <a:spLocks noGrp="1" noRot="1" noChangeAspect="1" noMove="1" noResize="1" noEditPoints="1" noAdjustHandles="1" noChangeArrowheads="1" noChangeShapeType="1" noTextEdit="1"/>
              </p:cNvSpPr>
              <p:nvPr>
                <p:ph idx="1"/>
              </p:nvPr>
            </p:nvSpPr>
            <p:spPr>
              <a:blipFill>
                <a:blip r:embed="rId3"/>
                <a:stretch>
                  <a:fillRect l="-928" b="-2801"/>
                </a:stretch>
              </a:blipFill>
            </p:spPr>
            <p:txBody>
              <a:bodyPr/>
              <a:lstStyle/>
              <a:p>
                <a:r>
                  <a:rPr lang="en-AU">
                    <a:noFill/>
                  </a:rPr>
                  <a:t> </a:t>
                </a:r>
              </a:p>
            </p:txBody>
          </p:sp>
        </mc:Fallback>
      </mc:AlternateContent>
      <p:sp>
        <p:nvSpPr>
          <p:cNvPr id="4" name="TextBox 3">
            <a:extLst>
              <a:ext uri="{FF2B5EF4-FFF2-40B4-BE49-F238E27FC236}">
                <a16:creationId xmlns:a16="http://schemas.microsoft.com/office/drawing/2014/main" id="{C9EA3141-BA50-F804-68F7-FAFAF5AD769B}"/>
              </a:ext>
            </a:extLst>
          </p:cNvPr>
          <p:cNvSpPr txBox="1"/>
          <p:nvPr/>
        </p:nvSpPr>
        <p:spPr>
          <a:xfrm>
            <a:off x="1040395" y="2745180"/>
            <a:ext cx="2253521" cy="830997"/>
          </a:xfrm>
          <a:prstGeom prst="rect">
            <a:avLst/>
          </a:prstGeom>
          <a:noFill/>
        </p:spPr>
        <p:txBody>
          <a:bodyPr wrap="square" rtlCol="0">
            <a:spAutoFit/>
          </a:bodyPr>
          <a:lstStyle/>
          <a:p>
            <a:pPr algn="ctr"/>
            <a:r>
              <a:rPr lang="en-US" sz="2400" dirty="0">
                <a:solidFill>
                  <a:srgbClr val="0070C0"/>
                </a:solidFill>
                <a:latin typeface="Segoe UI" panose="020B0502040204020203" pitchFamily="34" charset="0"/>
                <a:cs typeface="Segoe UI" panose="020B0502040204020203" pitchFamily="34" charset="0"/>
              </a:rPr>
              <a:t>Joint-space inertia matrix</a:t>
            </a:r>
          </a:p>
        </p:txBody>
      </p:sp>
      <p:cxnSp>
        <p:nvCxnSpPr>
          <p:cNvPr id="5" name="Straight Arrow Connector 4">
            <a:extLst>
              <a:ext uri="{FF2B5EF4-FFF2-40B4-BE49-F238E27FC236}">
                <a16:creationId xmlns:a16="http://schemas.microsoft.com/office/drawing/2014/main" id="{2090A170-7DA9-2131-7E31-147B7653B5F4}"/>
              </a:ext>
            </a:extLst>
          </p:cNvPr>
          <p:cNvCxnSpPr>
            <a:cxnSpLocks/>
          </p:cNvCxnSpPr>
          <p:nvPr/>
        </p:nvCxnSpPr>
        <p:spPr>
          <a:xfrm flipV="1">
            <a:off x="3097967" y="2259374"/>
            <a:ext cx="449369" cy="709328"/>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117F657-6C45-7AF7-6138-B94777A535C7}"/>
              </a:ext>
            </a:extLst>
          </p:cNvPr>
          <p:cNvSpPr txBox="1"/>
          <p:nvPr/>
        </p:nvSpPr>
        <p:spPr>
          <a:xfrm>
            <a:off x="3922882" y="3276770"/>
            <a:ext cx="3527685" cy="830997"/>
          </a:xfrm>
          <a:prstGeom prst="rect">
            <a:avLst/>
          </a:prstGeom>
          <a:noFill/>
        </p:spPr>
        <p:txBody>
          <a:bodyPr wrap="square" rtlCol="0">
            <a:spAutoFit/>
          </a:bodyPr>
          <a:lstStyle/>
          <a:p>
            <a:pPr algn="ctr"/>
            <a:r>
              <a:rPr lang="en-US" sz="2400" dirty="0">
                <a:solidFill>
                  <a:srgbClr val="0070C0"/>
                </a:solidFill>
                <a:latin typeface="Segoe UI" panose="020B0502040204020203" pitchFamily="34" charset="0"/>
                <a:cs typeface="Segoe UI" panose="020B0502040204020203" pitchFamily="34" charset="0"/>
              </a:rPr>
              <a:t>Coriolis and centripetal coupling matrix</a:t>
            </a:r>
          </a:p>
        </p:txBody>
      </p:sp>
      <p:cxnSp>
        <p:nvCxnSpPr>
          <p:cNvPr id="7" name="Straight Arrow Connector 6">
            <a:extLst>
              <a:ext uri="{FF2B5EF4-FFF2-40B4-BE49-F238E27FC236}">
                <a16:creationId xmlns:a16="http://schemas.microsoft.com/office/drawing/2014/main" id="{A3984F1F-FD2F-609A-1002-3B3BE78F6FFB}"/>
              </a:ext>
            </a:extLst>
          </p:cNvPr>
          <p:cNvCxnSpPr>
            <a:cxnSpLocks/>
          </p:cNvCxnSpPr>
          <p:nvPr/>
        </p:nvCxnSpPr>
        <p:spPr>
          <a:xfrm flipV="1">
            <a:off x="5716356" y="2375466"/>
            <a:ext cx="1" cy="901304"/>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D1F2711-E8EA-FF8D-D481-3E926E63B84A}"/>
              </a:ext>
            </a:extLst>
          </p:cNvPr>
          <p:cNvSpPr txBox="1"/>
          <p:nvPr/>
        </p:nvSpPr>
        <p:spPr>
          <a:xfrm>
            <a:off x="7795910" y="2868187"/>
            <a:ext cx="3527685" cy="461665"/>
          </a:xfrm>
          <a:prstGeom prst="rect">
            <a:avLst/>
          </a:prstGeom>
          <a:noFill/>
        </p:spPr>
        <p:txBody>
          <a:bodyPr wrap="square" rtlCol="0">
            <a:spAutoFit/>
          </a:bodyPr>
          <a:lstStyle/>
          <a:p>
            <a:pPr algn="ctr"/>
            <a:r>
              <a:rPr lang="en-US" sz="2400" dirty="0">
                <a:solidFill>
                  <a:srgbClr val="0070C0"/>
                </a:solidFill>
                <a:latin typeface="Segoe UI" panose="020B0502040204020203" pitchFamily="34" charset="0"/>
                <a:cs typeface="Segoe UI" panose="020B0502040204020203" pitchFamily="34" charset="0"/>
              </a:rPr>
              <a:t>Gravity loading</a:t>
            </a:r>
          </a:p>
        </p:txBody>
      </p:sp>
      <p:cxnSp>
        <p:nvCxnSpPr>
          <p:cNvPr id="9" name="Straight Arrow Connector 8">
            <a:extLst>
              <a:ext uri="{FF2B5EF4-FFF2-40B4-BE49-F238E27FC236}">
                <a16:creationId xmlns:a16="http://schemas.microsoft.com/office/drawing/2014/main" id="{42A5B23C-5E2A-3213-5B71-106B21179CC6}"/>
              </a:ext>
            </a:extLst>
          </p:cNvPr>
          <p:cNvCxnSpPr>
            <a:cxnSpLocks/>
          </p:cNvCxnSpPr>
          <p:nvPr/>
        </p:nvCxnSpPr>
        <p:spPr>
          <a:xfrm flipH="1" flipV="1">
            <a:off x="7480771" y="2425572"/>
            <a:ext cx="942228" cy="580531"/>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4747329"/>
      </p:ext>
    </p:extLst>
  </p:cSld>
  <p:clrMapOvr>
    <a:masterClrMapping/>
  </p:clrMapOvr>
</p:sld>
</file>

<file path=ppt/theme/theme1.xml><?xml version="1.0" encoding="utf-8"?>
<a:theme xmlns:a="http://schemas.openxmlformats.org/drawingml/2006/main" name="Office Theme">
  <a:themeElements>
    <a:clrScheme name="UNSW_2020">
      <a:dk1>
        <a:srgbClr val="000000"/>
      </a:dk1>
      <a:lt1>
        <a:sysClr val="window" lastClr="FFFFFF"/>
      </a:lt1>
      <a:dk2>
        <a:srgbClr val="737373"/>
      </a:dk2>
      <a:lt2>
        <a:srgbClr val="F2F2F2"/>
      </a:lt2>
      <a:accent1>
        <a:srgbClr val="FFDC00"/>
      </a:accent1>
      <a:accent2>
        <a:srgbClr val="FF635D"/>
      </a:accent2>
      <a:accent3>
        <a:srgbClr val="3F61C4"/>
      </a:accent3>
      <a:accent4>
        <a:srgbClr val="1AC987"/>
      </a:accent4>
      <a:accent5>
        <a:srgbClr val="FA91B6"/>
      </a:accent5>
      <a:accent6>
        <a:srgbClr val="8A68C8"/>
      </a:accent6>
      <a:hlink>
        <a:srgbClr val="0000FF"/>
      </a:hlink>
      <a:folHlink>
        <a:srgbClr val="7030A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16x9v1.1_Arial.potx" id="{7AF85D01-0D98-4808-B308-5C979518732A}" vid="{E54996E4-9D1B-435E-8F90-66B0ECAA79A2}"/>
    </a:ext>
  </a:extLst>
</a:theme>
</file>

<file path=ppt/theme/theme2.xml><?xml version="1.0" encoding="utf-8"?>
<a:theme xmlns:a="http://schemas.openxmlformats.org/drawingml/2006/main" name="1_Custom Design">
  <a:themeElements>
    <a:clrScheme name="UNSW_2020">
      <a:dk1>
        <a:srgbClr val="000000"/>
      </a:dk1>
      <a:lt1>
        <a:sysClr val="window" lastClr="FFFFFF"/>
      </a:lt1>
      <a:dk2>
        <a:srgbClr val="737373"/>
      </a:dk2>
      <a:lt2>
        <a:srgbClr val="F2F2F2"/>
      </a:lt2>
      <a:accent1>
        <a:srgbClr val="FFDC00"/>
      </a:accent1>
      <a:accent2>
        <a:srgbClr val="FF635D"/>
      </a:accent2>
      <a:accent3>
        <a:srgbClr val="3F61C4"/>
      </a:accent3>
      <a:accent4>
        <a:srgbClr val="1AC987"/>
      </a:accent4>
      <a:accent5>
        <a:srgbClr val="FA91B6"/>
      </a:accent5>
      <a:accent6>
        <a:srgbClr val="8A68C8"/>
      </a:accent6>
      <a:hlink>
        <a:srgbClr val="0000FF"/>
      </a:hlink>
      <a:folHlink>
        <a:srgbClr val="7030A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16x9v1.1_Arial.potx" id="{7AF85D01-0D98-4808-B308-5C979518732A}" vid="{4AE740AE-78B2-4FA8-91B8-C742AEB9CD4D}"/>
    </a:ext>
  </a:extLst>
</a:theme>
</file>

<file path=ppt/theme/theme3.xml><?xml version="1.0" encoding="utf-8"?>
<a:theme xmlns:a="http://schemas.openxmlformats.org/drawingml/2006/main" name="2_Custom Design">
  <a:themeElements>
    <a:clrScheme name="UNSW_2020">
      <a:dk1>
        <a:srgbClr val="000000"/>
      </a:dk1>
      <a:lt1>
        <a:sysClr val="window" lastClr="FFFFFF"/>
      </a:lt1>
      <a:dk2>
        <a:srgbClr val="737373"/>
      </a:dk2>
      <a:lt2>
        <a:srgbClr val="F2F2F2"/>
      </a:lt2>
      <a:accent1>
        <a:srgbClr val="FFDC00"/>
      </a:accent1>
      <a:accent2>
        <a:srgbClr val="FF635D"/>
      </a:accent2>
      <a:accent3>
        <a:srgbClr val="3F61C4"/>
      </a:accent3>
      <a:accent4>
        <a:srgbClr val="1AC987"/>
      </a:accent4>
      <a:accent5>
        <a:srgbClr val="FA91B6"/>
      </a:accent5>
      <a:accent6>
        <a:srgbClr val="8A68C8"/>
      </a:accent6>
      <a:hlink>
        <a:srgbClr val="0000FF"/>
      </a:hlink>
      <a:folHlink>
        <a:srgbClr val="7030A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16x9v1.1_Arial.potx" id="{7AF85D01-0D98-4808-B308-5C979518732A}" vid="{E68BFF85-257F-45DE-A0EB-FC659307857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79B711E59A6154FA539DA48A2E56157" ma:contentTypeVersion="13" ma:contentTypeDescription="Create a new document." ma:contentTypeScope="" ma:versionID="4845211a1ac040e98c817d3310ebf3b0">
  <xsd:schema xmlns:xsd="http://www.w3.org/2001/XMLSchema" xmlns:xs="http://www.w3.org/2001/XMLSchema" xmlns:p="http://schemas.microsoft.com/office/2006/metadata/properties" xmlns:ns3="a31a2626-f4b2-4859-81a8-beb0357dea94" xmlns:ns4="b29ae9da-7d5b-46a2-9220-609a5ee4a5ab" targetNamespace="http://schemas.microsoft.com/office/2006/metadata/properties" ma:root="true" ma:fieldsID="94a2ea204a4fece05353bda88410d717" ns3:_="" ns4:_="">
    <xsd:import namespace="a31a2626-f4b2-4859-81a8-beb0357dea94"/>
    <xsd:import namespace="b29ae9da-7d5b-46a2-9220-609a5ee4a5ab"/>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DateTaken" minOccurs="0"/>
                <xsd:element ref="ns4:MediaServiceAutoTags" minOccurs="0"/>
                <xsd:element ref="ns4:MediaServiceGenerationTime" minOccurs="0"/>
                <xsd:element ref="ns4:MediaServiceEventHashCode" minOccurs="0"/>
                <xsd:element ref="ns4:MediaServiceOCR"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31a2626-f4b2-4859-81a8-beb0357dea94"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29ae9da-7d5b-46a2-9220-609a5ee4a5ab"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AE373EC-B538-4F05-BB00-BF64B96EA010}">
  <ds:schemaRefs>
    <ds:schemaRef ds:uri="http://schemas.openxmlformats.org/package/2006/metadata/core-properties"/>
    <ds:schemaRef ds:uri="http://schemas.microsoft.com/office/2006/documentManagement/types"/>
    <ds:schemaRef ds:uri="b29ae9da-7d5b-46a2-9220-609a5ee4a5ab"/>
    <ds:schemaRef ds:uri="http://purl.org/dc/elements/1.1/"/>
    <ds:schemaRef ds:uri="http://schemas.microsoft.com/office/infopath/2007/PartnerControls"/>
    <ds:schemaRef ds:uri="http://www.w3.org/XML/1998/namespace"/>
    <ds:schemaRef ds:uri="http://schemas.microsoft.com/office/2006/metadata/properties"/>
    <ds:schemaRef ds:uri="a31a2626-f4b2-4859-81a8-beb0357dea94"/>
    <ds:schemaRef ds:uri="http://purl.org/dc/dcmitype/"/>
    <ds:schemaRef ds:uri="http://purl.org/dc/terms/"/>
  </ds:schemaRefs>
</ds:datastoreItem>
</file>

<file path=customXml/itemProps2.xml><?xml version="1.0" encoding="utf-8"?>
<ds:datastoreItem xmlns:ds="http://schemas.openxmlformats.org/officeDocument/2006/customXml" ds:itemID="{1E65B17E-0F93-4BF9-AABA-92F4492A7900}">
  <ds:schemaRefs>
    <ds:schemaRef ds:uri="a31a2626-f4b2-4859-81a8-beb0357dea94"/>
    <ds:schemaRef ds:uri="b29ae9da-7d5b-46a2-9220-609a5ee4a5a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2F350F64-617E-4C2B-A176-4A64B6613CB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16x9v1.1_Arial</Template>
  <TotalTime>1476</TotalTime>
  <Words>700</Words>
  <Application>Microsoft Office PowerPoint</Application>
  <PresentationFormat>Widescreen</PresentationFormat>
  <Paragraphs>74</Paragraphs>
  <Slides>6</Slides>
  <Notes>6</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6</vt:i4>
      </vt:variant>
    </vt:vector>
  </HeadingPairs>
  <TitlesOfParts>
    <vt:vector size="15" baseType="lpstr">
      <vt:lpstr>Arial</vt:lpstr>
      <vt:lpstr>Calibri</vt:lpstr>
      <vt:lpstr>Cambria Math</vt:lpstr>
      <vt:lpstr>Courier New</vt:lpstr>
      <vt:lpstr>Segoe UI</vt:lpstr>
      <vt:lpstr>Symbol</vt:lpstr>
      <vt:lpstr>Office Theme</vt:lpstr>
      <vt:lpstr>1_Custom Design</vt:lpstr>
      <vt:lpstr>2_Custom Design</vt:lpstr>
      <vt:lpstr>Robot Joint/Dynamic Control</vt:lpstr>
      <vt:lpstr>What do we know so far?</vt:lpstr>
      <vt:lpstr>Robot-Joint Control</vt:lpstr>
      <vt:lpstr>Robot-Joint Control Cont. A very simplified diagram</vt:lpstr>
      <vt:lpstr>Robot-Dynamic Control</vt:lpstr>
      <vt:lpstr>Robot-Dynamic Control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Raghav Hariharan</dc:creator>
  <cp:lastModifiedBy>Raghav Hariharan</cp:lastModifiedBy>
  <cp:revision>353</cp:revision>
  <dcterms:created xsi:type="dcterms:W3CDTF">2022-03-02T22:13:47Z</dcterms:created>
  <dcterms:modified xsi:type="dcterms:W3CDTF">2022-07-25T05:09:54Z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0x010100979B711E59A6154FA539DA48A2E56157</vt:lpwstr>
  </property>
</Properties>
</file>

<file path=docProps/thumbnail.jpeg>
</file>